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he Seasons" charset="1" panose="00000000000000000000"/>
      <p:regular r:id="rId28"/>
    </p:embeddedFont>
    <p:embeddedFont>
      <p:font typeface="Norwester" charset="1" panose="00000506000000000000"/>
      <p:regular r:id="rId29"/>
    </p:embeddedFont>
    <p:embeddedFont>
      <p:font typeface="Glacial Indifference" charset="1" panose="00000000000000000000"/>
      <p:regular r:id="rId30"/>
    </p:embeddedFont>
    <p:embeddedFont>
      <p:font typeface="The Seasons Bold" charset="1" panose="00000000000000000000"/>
      <p:regular r:id="rId31"/>
    </p:embeddedFont>
    <p:embeddedFont>
      <p:font typeface="Glacial Indifference Bold" charset="1" panose="00000800000000000000"/>
      <p:regular r:id="rId32"/>
    </p:embeddedFont>
    <p:embeddedFont>
      <p:font typeface="Canva Sans Bold" charset="1" panose="020B08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Slides/notesSlide2.xml" Type="http://schemas.openxmlformats.org/officeDocument/2006/relationships/notesSlide"/><Relationship Id="rId34" Target="fonts/font34.fntdata" Type="http://schemas.openxmlformats.org/officeDocument/2006/relationships/font"/><Relationship Id="rId35" Target="notesSlides/notesSlide3.xml" Type="http://schemas.openxmlformats.org/officeDocument/2006/relationships/notesSlide"/><Relationship Id="rId36" Target="notesSlides/notesSlide4.xml" Type="http://schemas.openxmlformats.org/officeDocument/2006/relationships/notesSlide"/><Relationship Id="rId37" Target="notesSlides/notesSlide5.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bring a suitable image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SMOTE - at data level</a:t>
            </a:r>
          </a:p>
          <a:p>
            <a:r>
              <a:rPr lang="en-US"/>
              <a:t>Class weights- use cases- fraud detection, churn prediction and medical diagnosis - at algorithmic level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 for key insights from EDA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 for key insights from EDA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 for key insights from EDA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2.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2.pn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3.png" Type="http://schemas.openxmlformats.org/officeDocument/2006/relationships/image"/><Relationship Id="rId4" Target="../embeddings/oleObject2.bin" Type="http://schemas.openxmlformats.org/officeDocument/2006/relationships/oleObject"/><Relationship Id="rId5" Target="../media/image34.png" Type="http://schemas.openxmlformats.org/officeDocument/2006/relationships/image"/><Relationship Id="rId6"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35.png" Type="http://schemas.openxmlformats.org/officeDocument/2006/relationships/image"/><Relationship Id="rId5"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jpeg" Type="http://schemas.openxmlformats.org/officeDocument/2006/relationships/image"/><Relationship Id="rId5" Target="../media/image6.jpe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jpe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embeddings/oleObject1.bin" Type="http://schemas.openxmlformats.org/officeDocument/2006/relationships/oleObject"/><Relationship Id="rId5"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1370454" y="0"/>
            <a:ext cx="6917546" cy="10287000"/>
            <a:chOff x="0" y="0"/>
            <a:chExt cx="9223395" cy="13716000"/>
          </a:xfrm>
        </p:grpSpPr>
        <p:pic>
          <p:nvPicPr>
            <p:cNvPr name="Picture 3" id="3"/>
            <p:cNvPicPr>
              <a:picLocks noChangeAspect="true"/>
            </p:cNvPicPr>
            <p:nvPr/>
          </p:nvPicPr>
          <p:blipFill>
            <a:blip r:embed="rId3"/>
            <a:srcRect l="0" t="461" r="0" b="461"/>
            <a:stretch>
              <a:fillRect/>
            </a:stretch>
          </p:blipFill>
          <p:spPr>
            <a:xfrm flipH="false" flipV="false">
              <a:off x="0" y="0"/>
              <a:ext cx="9223395" cy="13716000"/>
            </a:xfrm>
            <a:prstGeom prst="rect">
              <a:avLst/>
            </a:prstGeom>
          </p:spPr>
        </p:pic>
      </p:grpSp>
      <p:sp>
        <p:nvSpPr>
          <p:cNvPr name="TextBox 4" id="4"/>
          <p:cNvSpPr txBox="true"/>
          <p:nvPr/>
        </p:nvSpPr>
        <p:spPr>
          <a:xfrm rot="0">
            <a:off x="1420394" y="1798150"/>
            <a:ext cx="9701491" cy="4546225"/>
          </a:xfrm>
          <a:prstGeom prst="rect">
            <a:avLst/>
          </a:prstGeom>
        </p:spPr>
        <p:txBody>
          <a:bodyPr anchor="t" rtlCol="false" tIns="0" lIns="0" bIns="0" rIns="0">
            <a:spAutoFit/>
          </a:bodyPr>
          <a:lstStyle/>
          <a:p>
            <a:pPr algn="l">
              <a:lnSpc>
                <a:spcPts val="10011"/>
              </a:lnSpc>
            </a:pPr>
            <a:r>
              <a:rPr lang="en-US" sz="8009">
                <a:solidFill>
                  <a:srgbClr val="866255"/>
                </a:solidFill>
                <a:latin typeface="The Seasons"/>
                <a:ea typeface="The Seasons"/>
                <a:cs typeface="The Seasons"/>
                <a:sym typeface="The Seasons"/>
              </a:rPr>
              <a:t>CAPSTONE PROJECT</a:t>
            </a:r>
          </a:p>
          <a:p>
            <a:pPr algn="l">
              <a:lnSpc>
                <a:spcPts val="10011"/>
              </a:lnSpc>
            </a:pPr>
            <a:r>
              <a:rPr lang="en-US" sz="8009">
                <a:solidFill>
                  <a:srgbClr val="866255"/>
                </a:solidFill>
                <a:latin typeface="The Seasons"/>
                <a:ea typeface="The Seasons"/>
                <a:cs typeface="The Seasons"/>
                <a:sym typeface="The Seasons"/>
              </a:rPr>
              <a:t>PRESENTATION</a:t>
            </a:r>
          </a:p>
          <a:p>
            <a:pPr algn="l">
              <a:lnSpc>
                <a:spcPts val="7636"/>
              </a:lnSpc>
            </a:pPr>
            <a:r>
              <a:rPr lang="en-US" sz="6109">
                <a:solidFill>
                  <a:srgbClr val="866255"/>
                </a:solidFill>
                <a:latin typeface="Norwester"/>
                <a:ea typeface="Norwester"/>
                <a:cs typeface="Norwester"/>
                <a:sym typeface="Norwester"/>
              </a:rPr>
              <a:t>INSURANCE CUSTOMER RESPONSE/CHURN PREDICTION</a:t>
            </a:r>
          </a:p>
        </p:txBody>
      </p:sp>
      <p:sp>
        <p:nvSpPr>
          <p:cNvPr name="TextBox 5" id="5"/>
          <p:cNvSpPr txBox="true"/>
          <p:nvPr/>
        </p:nvSpPr>
        <p:spPr>
          <a:xfrm rot="0">
            <a:off x="1668962" y="7435667"/>
            <a:ext cx="8317271" cy="706521"/>
          </a:xfrm>
          <a:prstGeom prst="rect">
            <a:avLst/>
          </a:prstGeom>
        </p:spPr>
        <p:txBody>
          <a:bodyPr anchor="t" rtlCol="false" tIns="0" lIns="0" bIns="0" rIns="0">
            <a:spAutoFit/>
          </a:bodyPr>
          <a:lstStyle/>
          <a:p>
            <a:pPr algn="l">
              <a:lnSpc>
                <a:spcPts val="5794"/>
              </a:lnSpc>
            </a:pPr>
            <a:r>
              <a:rPr lang="en-US" sz="4139" spc="504">
                <a:solidFill>
                  <a:srgbClr val="866255"/>
                </a:solidFill>
                <a:latin typeface="Glacial Indifference"/>
                <a:ea typeface="Glacial Indifference"/>
                <a:cs typeface="Glacial Indifference"/>
                <a:sym typeface="Glacial Indifference"/>
              </a:rPr>
              <a:t>BY GAYATHRI PUGAZHENDI</a:t>
            </a:r>
          </a:p>
        </p:txBody>
      </p:sp>
      <p:sp>
        <p:nvSpPr>
          <p:cNvPr name="Freeform 6" id="6"/>
          <p:cNvSpPr/>
          <p:nvPr/>
        </p:nvSpPr>
        <p:spPr>
          <a:xfrm flipH="false" flipV="false" rot="0">
            <a:off x="9144000" y="960513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39789" y="-14907"/>
            <a:ext cx="1944912" cy="10128219"/>
            <a:chOff x="0" y="0"/>
            <a:chExt cx="2593216" cy="13504292"/>
          </a:xfrm>
        </p:grpSpPr>
        <p:pic>
          <p:nvPicPr>
            <p:cNvPr name="Picture 3" id="3"/>
            <p:cNvPicPr>
              <a:picLocks noChangeAspect="true"/>
            </p:cNvPicPr>
            <p:nvPr/>
          </p:nvPicPr>
          <p:blipFill>
            <a:blip r:embed="rId2"/>
            <a:srcRect l="35455" t="0" r="41975" b="21698"/>
            <a:stretch>
              <a:fillRect/>
            </a:stretch>
          </p:blipFill>
          <p:spPr>
            <a:xfrm flipH="false" flipV="false">
              <a:off x="0" y="0"/>
              <a:ext cx="2593216" cy="13504292"/>
            </a:xfrm>
            <a:prstGeom prst="rect">
              <a:avLst/>
            </a:prstGeom>
          </p:spPr>
        </p:pic>
      </p:grpSp>
      <p:sp>
        <p:nvSpPr>
          <p:cNvPr name="Freeform 4" id="4"/>
          <p:cNvSpPr/>
          <p:nvPr/>
        </p:nvSpPr>
        <p:spPr>
          <a:xfrm flipH="false" flipV="false" rot="0">
            <a:off x="12712550" y="1257278"/>
            <a:ext cx="4730613" cy="3879103"/>
          </a:xfrm>
          <a:custGeom>
            <a:avLst/>
            <a:gdLst/>
            <a:ahLst/>
            <a:cxnLst/>
            <a:rect r="r" b="b" t="t" l="l"/>
            <a:pathLst>
              <a:path h="3879103" w="4730613">
                <a:moveTo>
                  <a:pt x="0" y="0"/>
                </a:moveTo>
                <a:lnTo>
                  <a:pt x="4730613" y="0"/>
                </a:lnTo>
                <a:lnTo>
                  <a:pt x="4730613" y="3879103"/>
                </a:lnTo>
                <a:lnTo>
                  <a:pt x="0" y="387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08841" y="6007873"/>
            <a:ext cx="4352204" cy="3568807"/>
          </a:xfrm>
          <a:custGeom>
            <a:avLst/>
            <a:gdLst/>
            <a:ahLst/>
            <a:cxnLst/>
            <a:rect r="r" b="b" t="t" l="l"/>
            <a:pathLst>
              <a:path h="3568807" w="4352204">
                <a:moveTo>
                  <a:pt x="0" y="0"/>
                </a:moveTo>
                <a:lnTo>
                  <a:pt x="4352204" y="0"/>
                </a:lnTo>
                <a:lnTo>
                  <a:pt x="4352204" y="3568807"/>
                </a:lnTo>
                <a:lnTo>
                  <a:pt x="0" y="3568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841265" y="1408090"/>
            <a:ext cx="4440381" cy="3641112"/>
          </a:xfrm>
          <a:custGeom>
            <a:avLst/>
            <a:gdLst/>
            <a:ahLst/>
            <a:cxnLst/>
            <a:rect r="r" b="b" t="t" l="l"/>
            <a:pathLst>
              <a:path h="3641112" w="4440381">
                <a:moveTo>
                  <a:pt x="0" y="0"/>
                </a:moveTo>
                <a:lnTo>
                  <a:pt x="4440380" y="0"/>
                </a:lnTo>
                <a:lnTo>
                  <a:pt x="4440380" y="3641112"/>
                </a:lnTo>
                <a:lnTo>
                  <a:pt x="0" y="364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093825" y="1257278"/>
            <a:ext cx="4624298" cy="3791925"/>
          </a:xfrm>
          <a:custGeom>
            <a:avLst/>
            <a:gdLst/>
            <a:ahLst/>
            <a:cxnLst/>
            <a:rect r="r" b="b" t="t" l="l"/>
            <a:pathLst>
              <a:path h="3791925" w="4624298">
                <a:moveTo>
                  <a:pt x="0" y="0"/>
                </a:moveTo>
                <a:lnTo>
                  <a:pt x="4624299" y="0"/>
                </a:lnTo>
                <a:lnTo>
                  <a:pt x="4624299" y="3791924"/>
                </a:lnTo>
                <a:lnTo>
                  <a:pt x="0" y="3791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61455" y="6007873"/>
            <a:ext cx="4352204" cy="3568807"/>
          </a:xfrm>
          <a:custGeom>
            <a:avLst/>
            <a:gdLst/>
            <a:ahLst/>
            <a:cxnLst/>
            <a:rect r="r" b="b" t="t" l="l"/>
            <a:pathLst>
              <a:path h="3568807" w="4352204">
                <a:moveTo>
                  <a:pt x="0" y="0"/>
                </a:moveTo>
                <a:lnTo>
                  <a:pt x="4352204" y="0"/>
                </a:lnTo>
                <a:lnTo>
                  <a:pt x="4352204" y="3568807"/>
                </a:lnTo>
                <a:lnTo>
                  <a:pt x="0" y="3568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462181" y="6007873"/>
            <a:ext cx="4352204" cy="3568807"/>
          </a:xfrm>
          <a:custGeom>
            <a:avLst/>
            <a:gdLst/>
            <a:ahLst/>
            <a:cxnLst/>
            <a:rect r="r" b="b" t="t" l="l"/>
            <a:pathLst>
              <a:path h="3568807" w="4352204">
                <a:moveTo>
                  <a:pt x="0" y="0"/>
                </a:moveTo>
                <a:lnTo>
                  <a:pt x="4352204" y="0"/>
                </a:lnTo>
                <a:lnTo>
                  <a:pt x="4352204" y="3568807"/>
                </a:lnTo>
                <a:lnTo>
                  <a:pt x="0" y="3568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970749" y="2163066"/>
            <a:ext cx="4181412" cy="2346817"/>
          </a:xfrm>
          <a:custGeom>
            <a:avLst/>
            <a:gdLst/>
            <a:ahLst/>
            <a:cxnLst/>
            <a:rect r="r" b="b" t="t" l="l"/>
            <a:pathLst>
              <a:path h="2346817" w="4181412">
                <a:moveTo>
                  <a:pt x="0" y="0"/>
                </a:moveTo>
                <a:lnTo>
                  <a:pt x="4181412" y="0"/>
                </a:lnTo>
                <a:lnTo>
                  <a:pt x="4181412" y="2346817"/>
                </a:lnTo>
                <a:lnTo>
                  <a:pt x="0" y="2346817"/>
                </a:lnTo>
                <a:lnTo>
                  <a:pt x="0" y="0"/>
                </a:lnTo>
                <a:close/>
              </a:path>
            </a:pathLst>
          </a:custGeom>
          <a:blipFill>
            <a:blip r:embed="rId5"/>
            <a:stretch>
              <a:fillRect l="0" t="0" r="0" b="0"/>
            </a:stretch>
          </a:blipFill>
        </p:spPr>
      </p:sp>
      <p:sp>
        <p:nvSpPr>
          <p:cNvPr name="Freeform 11" id="11"/>
          <p:cNvSpPr/>
          <p:nvPr/>
        </p:nvSpPr>
        <p:spPr>
          <a:xfrm flipH="false" flipV="false" rot="0">
            <a:off x="7273758" y="2163066"/>
            <a:ext cx="4300911" cy="2413886"/>
          </a:xfrm>
          <a:custGeom>
            <a:avLst/>
            <a:gdLst/>
            <a:ahLst/>
            <a:cxnLst/>
            <a:rect r="r" b="b" t="t" l="l"/>
            <a:pathLst>
              <a:path h="2413886" w="4300911">
                <a:moveTo>
                  <a:pt x="0" y="0"/>
                </a:moveTo>
                <a:lnTo>
                  <a:pt x="4300911" y="0"/>
                </a:lnTo>
                <a:lnTo>
                  <a:pt x="4300911" y="2413886"/>
                </a:lnTo>
                <a:lnTo>
                  <a:pt x="0" y="2413886"/>
                </a:lnTo>
                <a:lnTo>
                  <a:pt x="0" y="0"/>
                </a:lnTo>
                <a:close/>
              </a:path>
            </a:pathLst>
          </a:custGeom>
          <a:blipFill>
            <a:blip r:embed="rId6"/>
            <a:stretch>
              <a:fillRect l="0" t="0" r="0" b="0"/>
            </a:stretch>
          </a:blipFill>
        </p:spPr>
      </p:sp>
      <p:sp>
        <p:nvSpPr>
          <p:cNvPr name="Freeform 12" id="12"/>
          <p:cNvSpPr/>
          <p:nvPr/>
        </p:nvSpPr>
        <p:spPr>
          <a:xfrm flipH="false" flipV="false" rot="0">
            <a:off x="12712550" y="2090715"/>
            <a:ext cx="4601089" cy="2582361"/>
          </a:xfrm>
          <a:custGeom>
            <a:avLst/>
            <a:gdLst/>
            <a:ahLst/>
            <a:cxnLst/>
            <a:rect r="r" b="b" t="t" l="l"/>
            <a:pathLst>
              <a:path h="2582361" w="4601089">
                <a:moveTo>
                  <a:pt x="0" y="0"/>
                </a:moveTo>
                <a:lnTo>
                  <a:pt x="4601089" y="0"/>
                </a:lnTo>
                <a:lnTo>
                  <a:pt x="4601089" y="2582361"/>
                </a:lnTo>
                <a:lnTo>
                  <a:pt x="0" y="2582361"/>
                </a:lnTo>
                <a:lnTo>
                  <a:pt x="0" y="0"/>
                </a:lnTo>
                <a:close/>
              </a:path>
            </a:pathLst>
          </a:custGeom>
          <a:blipFill>
            <a:blip r:embed="rId7"/>
            <a:stretch>
              <a:fillRect l="0" t="0" r="0" b="0"/>
            </a:stretch>
          </a:blipFill>
        </p:spPr>
      </p:sp>
      <p:sp>
        <p:nvSpPr>
          <p:cNvPr name="Freeform 13" id="13"/>
          <p:cNvSpPr/>
          <p:nvPr/>
        </p:nvSpPr>
        <p:spPr>
          <a:xfrm flipH="false" flipV="false" rot="0">
            <a:off x="4152718" y="6865302"/>
            <a:ext cx="4169677" cy="2340231"/>
          </a:xfrm>
          <a:custGeom>
            <a:avLst/>
            <a:gdLst/>
            <a:ahLst/>
            <a:cxnLst/>
            <a:rect r="r" b="b" t="t" l="l"/>
            <a:pathLst>
              <a:path h="2340231" w="4169677">
                <a:moveTo>
                  <a:pt x="0" y="0"/>
                </a:moveTo>
                <a:lnTo>
                  <a:pt x="4169678" y="0"/>
                </a:lnTo>
                <a:lnTo>
                  <a:pt x="4169678" y="2340232"/>
                </a:lnTo>
                <a:lnTo>
                  <a:pt x="0" y="2340232"/>
                </a:lnTo>
                <a:lnTo>
                  <a:pt x="0" y="0"/>
                </a:lnTo>
                <a:close/>
              </a:path>
            </a:pathLst>
          </a:custGeom>
          <a:blipFill>
            <a:blip r:embed="rId8"/>
            <a:stretch>
              <a:fillRect l="0" t="0" r="0" b="0"/>
            </a:stretch>
          </a:blipFill>
        </p:spPr>
      </p:sp>
      <p:sp>
        <p:nvSpPr>
          <p:cNvPr name="Freeform 14" id="14"/>
          <p:cNvSpPr/>
          <p:nvPr/>
        </p:nvSpPr>
        <p:spPr>
          <a:xfrm flipH="false" flipV="false" rot="0">
            <a:off x="8984813" y="6865302"/>
            <a:ext cx="4000259" cy="2245145"/>
          </a:xfrm>
          <a:custGeom>
            <a:avLst/>
            <a:gdLst/>
            <a:ahLst/>
            <a:cxnLst/>
            <a:rect r="r" b="b" t="t" l="l"/>
            <a:pathLst>
              <a:path h="2245145" w="4000259">
                <a:moveTo>
                  <a:pt x="0" y="0"/>
                </a:moveTo>
                <a:lnTo>
                  <a:pt x="4000259" y="0"/>
                </a:lnTo>
                <a:lnTo>
                  <a:pt x="4000259" y="2245145"/>
                </a:lnTo>
                <a:lnTo>
                  <a:pt x="0" y="2245145"/>
                </a:lnTo>
                <a:lnTo>
                  <a:pt x="0" y="0"/>
                </a:lnTo>
                <a:close/>
              </a:path>
            </a:pathLst>
          </a:custGeom>
          <a:blipFill>
            <a:blip r:embed="rId9"/>
            <a:stretch>
              <a:fillRect l="0" t="0" r="0" b="0"/>
            </a:stretch>
          </a:blipFill>
        </p:spPr>
      </p:sp>
      <p:sp>
        <p:nvSpPr>
          <p:cNvPr name="Freeform 15" id="15"/>
          <p:cNvSpPr/>
          <p:nvPr/>
        </p:nvSpPr>
        <p:spPr>
          <a:xfrm flipH="false" flipV="false" rot="0">
            <a:off x="13526384" y="6802572"/>
            <a:ext cx="4223798" cy="2370607"/>
          </a:xfrm>
          <a:custGeom>
            <a:avLst/>
            <a:gdLst/>
            <a:ahLst/>
            <a:cxnLst/>
            <a:rect r="r" b="b" t="t" l="l"/>
            <a:pathLst>
              <a:path h="2370607" w="4223798">
                <a:moveTo>
                  <a:pt x="0" y="0"/>
                </a:moveTo>
                <a:lnTo>
                  <a:pt x="4223798" y="0"/>
                </a:lnTo>
                <a:lnTo>
                  <a:pt x="4223798" y="2370606"/>
                </a:lnTo>
                <a:lnTo>
                  <a:pt x="0" y="2370606"/>
                </a:lnTo>
                <a:lnTo>
                  <a:pt x="0" y="0"/>
                </a:lnTo>
                <a:close/>
              </a:path>
            </a:pathLst>
          </a:custGeom>
          <a:blipFill>
            <a:blip r:embed="rId10"/>
            <a:stretch>
              <a:fillRect l="0" t="0" r="0" b="0"/>
            </a:stretch>
          </a:blipFill>
        </p:spPr>
      </p:sp>
      <p:sp>
        <p:nvSpPr>
          <p:cNvPr name="TextBox 16" id="16"/>
          <p:cNvSpPr txBox="true"/>
          <p:nvPr/>
        </p:nvSpPr>
        <p:spPr>
          <a:xfrm rot="-5400000">
            <a:off x="-1550360" y="1845919"/>
            <a:ext cx="4221062" cy="1110832"/>
          </a:xfrm>
          <a:prstGeom prst="rect">
            <a:avLst/>
          </a:prstGeom>
        </p:spPr>
        <p:txBody>
          <a:bodyPr anchor="t" rtlCol="false" tIns="0" lIns="0" bIns="0" rIns="0">
            <a:spAutoFit/>
          </a:bodyPr>
          <a:lstStyle/>
          <a:p>
            <a:pPr algn="ctr">
              <a:lnSpc>
                <a:spcPts val="7950"/>
              </a:lnSpc>
            </a:pPr>
            <a:r>
              <a:rPr lang="en-US" b="true" sz="6738">
                <a:solidFill>
                  <a:srgbClr val="FFFFFF"/>
                </a:solidFill>
                <a:latin typeface="The Seasons Bold"/>
                <a:ea typeface="The Seasons Bold"/>
                <a:cs typeface="The Seasons Bold"/>
                <a:sym typeface="The Seasons Bold"/>
              </a:rPr>
              <a:t>EDA</a:t>
            </a:r>
          </a:p>
        </p:txBody>
      </p:sp>
      <p:sp>
        <p:nvSpPr>
          <p:cNvPr name="TextBox 17" id="17"/>
          <p:cNvSpPr txBox="true"/>
          <p:nvPr/>
        </p:nvSpPr>
        <p:spPr>
          <a:xfrm rot="0">
            <a:off x="1670308" y="59847"/>
            <a:ext cx="16740928" cy="939770"/>
          </a:xfrm>
          <a:prstGeom prst="rect">
            <a:avLst/>
          </a:prstGeom>
        </p:spPr>
        <p:txBody>
          <a:bodyPr anchor="t" rtlCol="false" tIns="0" lIns="0" bIns="0" rIns="0">
            <a:spAutoFit/>
          </a:bodyPr>
          <a:lstStyle/>
          <a:p>
            <a:pPr algn="ctr">
              <a:lnSpc>
                <a:spcPts val="7360"/>
              </a:lnSpc>
            </a:pPr>
            <a:r>
              <a:rPr lang="en-US" b="true" sz="6238">
                <a:solidFill>
                  <a:srgbClr val="866255"/>
                </a:solidFill>
                <a:latin typeface="Canva Sans Bold"/>
                <a:ea typeface="Canva Sans Bold"/>
                <a:cs typeface="Canva Sans Bold"/>
                <a:sym typeface="Canva Sans Bold"/>
              </a:rPr>
              <a:t>DISTRIBUTION OF NUMERICAL FEATURES</a:t>
            </a:r>
          </a:p>
        </p:txBody>
      </p:sp>
      <p:sp>
        <p:nvSpPr>
          <p:cNvPr name="TextBox 18" id="18"/>
          <p:cNvSpPr txBox="true"/>
          <p:nvPr/>
        </p:nvSpPr>
        <p:spPr>
          <a:xfrm rot="0">
            <a:off x="3601755" y="1511278"/>
            <a:ext cx="919401"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vintage</a:t>
            </a:r>
          </a:p>
        </p:txBody>
      </p:sp>
      <p:sp>
        <p:nvSpPr>
          <p:cNvPr name="TextBox 19" id="19"/>
          <p:cNvSpPr txBox="true"/>
          <p:nvPr/>
        </p:nvSpPr>
        <p:spPr>
          <a:xfrm rot="0">
            <a:off x="9132595" y="1360465"/>
            <a:ext cx="465653"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Age</a:t>
            </a:r>
          </a:p>
        </p:txBody>
      </p:sp>
      <p:sp>
        <p:nvSpPr>
          <p:cNvPr name="TextBox 20" id="20"/>
          <p:cNvSpPr txBox="true"/>
          <p:nvPr/>
        </p:nvSpPr>
        <p:spPr>
          <a:xfrm rot="0">
            <a:off x="14367410" y="1360465"/>
            <a:ext cx="1420892"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vehicle Age</a:t>
            </a:r>
          </a:p>
        </p:txBody>
      </p:sp>
      <p:sp>
        <p:nvSpPr>
          <p:cNvPr name="TextBox 21" id="21"/>
          <p:cNvSpPr txBox="true"/>
          <p:nvPr/>
        </p:nvSpPr>
        <p:spPr>
          <a:xfrm rot="0">
            <a:off x="9934521" y="6135052"/>
            <a:ext cx="2006798"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vehiicle damage</a:t>
            </a:r>
          </a:p>
        </p:txBody>
      </p:sp>
      <p:sp>
        <p:nvSpPr>
          <p:cNvPr name="TextBox 22" id="22"/>
          <p:cNvSpPr txBox="true"/>
          <p:nvPr/>
        </p:nvSpPr>
        <p:spPr>
          <a:xfrm rot="0">
            <a:off x="5803038" y="6135052"/>
            <a:ext cx="86903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gender</a:t>
            </a:r>
          </a:p>
        </p:txBody>
      </p:sp>
      <p:sp>
        <p:nvSpPr>
          <p:cNvPr name="TextBox 23" id="23"/>
          <p:cNvSpPr txBox="true"/>
          <p:nvPr/>
        </p:nvSpPr>
        <p:spPr>
          <a:xfrm rot="0">
            <a:off x="14608512" y="6135052"/>
            <a:ext cx="2059543"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Annual premium</a:t>
            </a:r>
          </a:p>
        </p:txBody>
      </p:sp>
      <p:sp>
        <p:nvSpPr>
          <p:cNvPr name="Freeform 24" id="24"/>
          <p:cNvSpPr/>
          <p:nvPr/>
        </p:nvSpPr>
        <p:spPr>
          <a:xfrm flipH="false" flipV="false" rot="0">
            <a:off x="15596725" y="960513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219075" y="0"/>
            <a:ext cx="1907245" cy="9932066"/>
            <a:chOff x="0" y="0"/>
            <a:chExt cx="2542994" cy="13242755"/>
          </a:xfrm>
        </p:grpSpPr>
        <p:pic>
          <p:nvPicPr>
            <p:cNvPr name="Picture 3" id="3"/>
            <p:cNvPicPr>
              <a:picLocks noChangeAspect="true"/>
            </p:cNvPicPr>
            <p:nvPr/>
          </p:nvPicPr>
          <p:blipFill>
            <a:blip r:embed="rId2"/>
            <a:srcRect l="35455" t="0" r="41975" b="21698"/>
            <a:stretch>
              <a:fillRect/>
            </a:stretch>
          </p:blipFill>
          <p:spPr>
            <a:xfrm flipH="false" flipV="false">
              <a:off x="0" y="0"/>
              <a:ext cx="2542994" cy="13242755"/>
            </a:xfrm>
            <a:prstGeom prst="rect">
              <a:avLst/>
            </a:prstGeom>
          </p:spPr>
        </p:pic>
      </p:grpSp>
      <p:sp>
        <p:nvSpPr>
          <p:cNvPr name="Freeform 4" id="4"/>
          <p:cNvSpPr/>
          <p:nvPr/>
        </p:nvSpPr>
        <p:spPr>
          <a:xfrm flipH="false" flipV="false" rot="0">
            <a:off x="191986" y="5758609"/>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593615" y="1028700"/>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21832" y="104593"/>
            <a:ext cx="4221062" cy="1110832"/>
          </a:xfrm>
          <a:prstGeom prst="rect">
            <a:avLst/>
          </a:prstGeom>
        </p:spPr>
        <p:txBody>
          <a:bodyPr anchor="t" rtlCol="false" tIns="0" lIns="0" bIns="0" rIns="0">
            <a:spAutoFit/>
          </a:bodyPr>
          <a:lstStyle/>
          <a:p>
            <a:pPr algn="ctr">
              <a:lnSpc>
                <a:spcPts val="7950"/>
              </a:lnSpc>
            </a:pPr>
            <a:r>
              <a:rPr lang="en-US" b="true" sz="6738">
                <a:solidFill>
                  <a:srgbClr val="FFFFFF"/>
                </a:solidFill>
                <a:latin typeface="The Seasons Bold"/>
                <a:ea typeface="The Seasons Bold"/>
                <a:cs typeface="The Seasons Bold"/>
                <a:sym typeface="The Seasons Bold"/>
              </a:rPr>
              <a:t>EDA</a:t>
            </a:r>
          </a:p>
        </p:txBody>
      </p:sp>
      <p:sp>
        <p:nvSpPr>
          <p:cNvPr name="Freeform 7" id="7"/>
          <p:cNvSpPr/>
          <p:nvPr/>
        </p:nvSpPr>
        <p:spPr>
          <a:xfrm flipH="false" flipV="false" rot="0">
            <a:off x="1033113" y="1077261"/>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811350" y="1077261"/>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46815" y="5758609"/>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437637" y="5758609"/>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66473" y="1755174"/>
            <a:ext cx="3601195" cy="2619869"/>
          </a:xfrm>
          <a:custGeom>
            <a:avLst/>
            <a:gdLst/>
            <a:ahLst/>
            <a:cxnLst/>
            <a:rect r="r" b="b" t="t" l="l"/>
            <a:pathLst>
              <a:path h="2619869" w="3601195">
                <a:moveTo>
                  <a:pt x="0" y="0"/>
                </a:moveTo>
                <a:lnTo>
                  <a:pt x="3601195" y="0"/>
                </a:lnTo>
                <a:lnTo>
                  <a:pt x="3601195" y="2619870"/>
                </a:lnTo>
                <a:lnTo>
                  <a:pt x="0" y="2619870"/>
                </a:lnTo>
                <a:lnTo>
                  <a:pt x="0" y="0"/>
                </a:lnTo>
                <a:close/>
              </a:path>
            </a:pathLst>
          </a:custGeom>
          <a:blipFill>
            <a:blip r:embed="rId5"/>
            <a:stretch>
              <a:fillRect l="0" t="0" r="0" b="0"/>
            </a:stretch>
          </a:blipFill>
        </p:spPr>
      </p:sp>
      <p:sp>
        <p:nvSpPr>
          <p:cNvPr name="Freeform 12" id="12"/>
          <p:cNvSpPr/>
          <p:nvPr/>
        </p:nvSpPr>
        <p:spPr>
          <a:xfrm flipH="false" flipV="false" rot="0">
            <a:off x="6159015" y="1755174"/>
            <a:ext cx="3576614" cy="2619869"/>
          </a:xfrm>
          <a:custGeom>
            <a:avLst/>
            <a:gdLst/>
            <a:ahLst/>
            <a:cxnLst/>
            <a:rect r="r" b="b" t="t" l="l"/>
            <a:pathLst>
              <a:path h="2619869" w="3576614">
                <a:moveTo>
                  <a:pt x="0" y="0"/>
                </a:moveTo>
                <a:lnTo>
                  <a:pt x="3576613" y="0"/>
                </a:lnTo>
                <a:lnTo>
                  <a:pt x="3576613" y="2619870"/>
                </a:lnTo>
                <a:lnTo>
                  <a:pt x="0" y="2619870"/>
                </a:lnTo>
                <a:lnTo>
                  <a:pt x="0" y="0"/>
                </a:lnTo>
                <a:close/>
              </a:path>
            </a:pathLst>
          </a:custGeom>
          <a:blipFill>
            <a:blip r:embed="rId6"/>
            <a:stretch>
              <a:fillRect l="0" t="0" r="0" b="0"/>
            </a:stretch>
          </a:blipFill>
        </p:spPr>
      </p:sp>
      <p:sp>
        <p:nvSpPr>
          <p:cNvPr name="Freeform 13" id="13"/>
          <p:cNvSpPr/>
          <p:nvPr/>
        </p:nvSpPr>
        <p:spPr>
          <a:xfrm flipH="false" flipV="false" rot="0">
            <a:off x="10936515" y="1755174"/>
            <a:ext cx="3677133" cy="2693500"/>
          </a:xfrm>
          <a:custGeom>
            <a:avLst/>
            <a:gdLst/>
            <a:ahLst/>
            <a:cxnLst/>
            <a:rect r="r" b="b" t="t" l="l"/>
            <a:pathLst>
              <a:path h="2693500" w="3677133">
                <a:moveTo>
                  <a:pt x="0" y="0"/>
                </a:moveTo>
                <a:lnTo>
                  <a:pt x="3677133" y="0"/>
                </a:lnTo>
                <a:lnTo>
                  <a:pt x="3677133" y="2693501"/>
                </a:lnTo>
                <a:lnTo>
                  <a:pt x="0" y="2693501"/>
                </a:lnTo>
                <a:lnTo>
                  <a:pt x="0" y="0"/>
                </a:lnTo>
                <a:close/>
              </a:path>
            </a:pathLst>
          </a:custGeom>
          <a:blipFill>
            <a:blip r:embed="rId7"/>
            <a:stretch>
              <a:fillRect l="0" t="0" r="0" b="0"/>
            </a:stretch>
          </a:blipFill>
        </p:spPr>
      </p:sp>
      <p:sp>
        <p:nvSpPr>
          <p:cNvPr name="Freeform 14" id="14"/>
          <p:cNvSpPr/>
          <p:nvPr/>
        </p:nvSpPr>
        <p:spPr>
          <a:xfrm flipH="false" flipV="false" rot="0">
            <a:off x="14020085" y="5758609"/>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887099" y="6380544"/>
            <a:ext cx="4123341" cy="2865722"/>
          </a:xfrm>
          <a:custGeom>
            <a:avLst/>
            <a:gdLst/>
            <a:ahLst/>
            <a:cxnLst/>
            <a:rect r="r" b="b" t="t" l="l"/>
            <a:pathLst>
              <a:path h="2865722" w="4123341">
                <a:moveTo>
                  <a:pt x="0" y="0"/>
                </a:moveTo>
                <a:lnTo>
                  <a:pt x="4123340" y="0"/>
                </a:lnTo>
                <a:lnTo>
                  <a:pt x="4123340" y="2865722"/>
                </a:lnTo>
                <a:lnTo>
                  <a:pt x="0" y="2865722"/>
                </a:lnTo>
                <a:lnTo>
                  <a:pt x="0" y="0"/>
                </a:lnTo>
                <a:close/>
              </a:path>
            </a:pathLst>
          </a:custGeom>
          <a:blipFill>
            <a:blip r:embed="rId8"/>
            <a:stretch>
              <a:fillRect l="0" t="0" r="0" b="0"/>
            </a:stretch>
          </a:blipFill>
        </p:spPr>
      </p:sp>
      <p:sp>
        <p:nvSpPr>
          <p:cNvPr name="Freeform 16" id="16"/>
          <p:cNvSpPr/>
          <p:nvPr/>
        </p:nvSpPr>
        <p:spPr>
          <a:xfrm flipH="false" flipV="false" rot="0">
            <a:off x="665397" y="6597055"/>
            <a:ext cx="3321093" cy="2432701"/>
          </a:xfrm>
          <a:custGeom>
            <a:avLst/>
            <a:gdLst/>
            <a:ahLst/>
            <a:cxnLst/>
            <a:rect r="r" b="b" t="t" l="l"/>
            <a:pathLst>
              <a:path h="2432701" w="3321093">
                <a:moveTo>
                  <a:pt x="0" y="0"/>
                </a:moveTo>
                <a:lnTo>
                  <a:pt x="3321093" y="0"/>
                </a:lnTo>
                <a:lnTo>
                  <a:pt x="3321093" y="2432701"/>
                </a:lnTo>
                <a:lnTo>
                  <a:pt x="0" y="2432701"/>
                </a:lnTo>
                <a:lnTo>
                  <a:pt x="0" y="0"/>
                </a:lnTo>
                <a:close/>
              </a:path>
            </a:pathLst>
          </a:custGeom>
          <a:blipFill>
            <a:blip r:embed="rId9"/>
            <a:stretch>
              <a:fillRect l="0" t="0" r="0" b="0"/>
            </a:stretch>
          </a:blipFill>
        </p:spPr>
      </p:sp>
      <p:sp>
        <p:nvSpPr>
          <p:cNvPr name="Freeform 17" id="17"/>
          <p:cNvSpPr/>
          <p:nvPr/>
        </p:nvSpPr>
        <p:spPr>
          <a:xfrm flipH="false" flipV="false" rot="0">
            <a:off x="9833170" y="6380544"/>
            <a:ext cx="3476849" cy="2529407"/>
          </a:xfrm>
          <a:custGeom>
            <a:avLst/>
            <a:gdLst/>
            <a:ahLst/>
            <a:cxnLst/>
            <a:rect r="r" b="b" t="t" l="l"/>
            <a:pathLst>
              <a:path h="2529407" w="3476849">
                <a:moveTo>
                  <a:pt x="0" y="0"/>
                </a:moveTo>
                <a:lnTo>
                  <a:pt x="3476849" y="0"/>
                </a:lnTo>
                <a:lnTo>
                  <a:pt x="3476849" y="2529408"/>
                </a:lnTo>
                <a:lnTo>
                  <a:pt x="0" y="2529408"/>
                </a:lnTo>
                <a:lnTo>
                  <a:pt x="0" y="0"/>
                </a:lnTo>
                <a:close/>
              </a:path>
            </a:pathLst>
          </a:custGeom>
          <a:blipFill>
            <a:blip r:embed="rId10"/>
            <a:stretch>
              <a:fillRect l="0" t="0" r="0" b="0"/>
            </a:stretch>
          </a:blipFill>
        </p:spPr>
      </p:sp>
      <p:sp>
        <p:nvSpPr>
          <p:cNvPr name="Freeform 18" id="18"/>
          <p:cNvSpPr/>
          <p:nvPr/>
        </p:nvSpPr>
        <p:spPr>
          <a:xfrm flipH="false" flipV="false" rot="0">
            <a:off x="14419927" y="6380544"/>
            <a:ext cx="3586073" cy="2649211"/>
          </a:xfrm>
          <a:custGeom>
            <a:avLst/>
            <a:gdLst/>
            <a:ahLst/>
            <a:cxnLst/>
            <a:rect r="r" b="b" t="t" l="l"/>
            <a:pathLst>
              <a:path h="2649211" w="3586073">
                <a:moveTo>
                  <a:pt x="0" y="0"/>
                </a:moveTo>
                <a:lnTo>
                  <a:pt x="3586073" y="0"/>
                </a:lnTo>
                <a:lnTo>
                  <a:pt x="3586073" y="2649212"/>
                </a:lnTo>
                <a:lnTo>
                  <a:pt x="0" y="2649212"/>
                </a:lnTo>
                <a:lnTo>
                  <a:pt x="0" y="0"/>
                </a:lnTo>
                <a:close/>
              </a:path>
            </a:pathLst>
          </a:custGeom>
          <a:blipFill>
            <a:blip r:embed="rId11"/>
            <a:stretch>
              <a:fillRect l="0" t="0" r="0" b="0"/>
            </a:stretch>
          </a:blipFill>
        </p:spPr>
      </p:sp>
      <p:sp>
        <p:nvSpPr>
          <p:cNvPr name="TextBox 19" id="19"/>
          <p:cNvSpPr txBox="true"/>
          <p:nvPr/>
        </p:nvSpPr>
        <p:spPr>
          <a:xfrm rot="0">
            <a:off x="3530975" y="9525"/>
            <a:ext cx="11330555" cy="968853"/>
          </a:xfrm>
          <a:prstGeom prst="rect">
            <a:avLst/>
          </a:prstGeom>
        </p:spPr>
        <p:txBody>
          <a:bodyPr anchor="t" rtlCol="false" tIns="0" lIns="0" bIns="0" rIns="0">
            <a:spAutoFit/>
          </a:bodyPr>
          <a:lstStyle/>
          <a:p>
            <a:pPr algn="ctr">
              <a:lnSpc>
                <a:spcPts val="7596"/>
              </a:lnSpc>
            </a:pPr>
            <a:r>
              <a:rPr lang="en-US" b="true" sz="6438">
                <a:solidFill>
                  <a:srgbClr val="866255"/>
                </a:solidFill>
                <a:latin typeface="Canva Sans Bold"/>
                <a:ea typeface="Canva Sans Bold"/>
                <a:cs typeface="Canva Sans Bold"/>
                <a:sym typeface="Canva Sans Bold"/>
              </a:rPr>
              <a:t>FEATURES VS TARGET</a:t>
            </a:r>
          </a:p>
        </p:txBody>
      </p:sp>
      <p:sp>
        <p:nvSpPr>
          <p:cNvPr name="TextBox 20" id="20"/>
          <p:cNvSpPr txBox="true"/>
          <p:nvPr/>
        </p:nvSpPr>
        <p:spPr>
          <a:xfrm rot="0">
            <a:off x="1898986" y="1167800"/>
            <a:ext cx="2560915"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Policy Sales Channel</a:t>
            </a:r>
          </a:p>
        </p:txBody>
      </p:sp>
      <p:sp>
        <p:nvSpPr>
          <p:cNvPr name="TextBox 21" id="21"/>
          <p:cNvSpPr txBox="true"/>
          <p:nvPr/>
        </p:nvSpPr>
        <p:spPr>
          <a:xfrm rot="0">
            <a:off x="6251549" y="1065903"/>
            <a:ext cx="3387516"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Vehicle Damage</a:t>
            </a:r>
          </a:p>
        </p:txBody>
      </p:sp>
      <p:sp>
        <p:nvSpPr>
          <p:cNvPr name="TextBox 22" id="22"/>
          <p:cNvSpPr txBox="true"/>
          <p:nvPr/>
        </p:nvSpPr>
        <p:spPr>
          <a:xfrm rot="0">
            <a:off x="10081053" y="1111694"/>
            <a:ext cx="5388057" cy="405355"/>
          </a:xfrm>
          <a:prstGeom prst="rect">
            <a:avLst/>
          </a:prstGeom>
        </p:spPr>
        <p:txBody>
          <a:bodyPr anchor="t" rtlCol="false" tIns="0" lIns="0" bIns="0" rIns="0">
            <a:spAutoFit/>
          </a:bodyPr>
          <a:lstStyle/>
          <a:p>
            <a:pPr algn="ctr">
              <a:lnSpc>
                <a:spcPts val="3382"/>
              </a:lnSpc>
            </a:pPr>
            <a:r>
              <a:rPr lang="en-US" sz="2416" b="true">
                <a:solidFill>
                  <a:srgbClr val="000000"/>
                </a:solidFill>
                <a:latin typeface="Canva Sans Bold"/>
                <a:ea typeface="Canva Sans Bold"/>
                <a:cs typeface="Canva Sans Bold"/>
                <a:sym typeface="Canva Sans Bold"/>
              </a:rPr>
              <a:t>Previously insured</a:t>
            </a:r>
          </a:p>
        </p:txBody>
      </p:sp>
      <p:sp>
        <p:nvSpPr>
          <p:cNvPr name="TextBox 23" id="23"/>
          <p:cNvSpPr txBox="true"/>
          <p:nvPr/>
        </p:nvSpPr>
        <p:spPr>
          <a:xfrm rot="0">
            <a:off x="1374396" y="5936044"/>
            <a:ext cx="1903095"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Driving License</a:t>
            </a:r>
          </a:p>
        </p:txBody>
      </p:sp>
      <p:sp>
        <p:nvSpPr>
          <p:cNvPr name="TextBox 24" id="24"/>
          <p:cNvSpPr txBox="true"/>
          <p:nvPr/>
        </p:nvSpPr>
        <p:spPr>
          <a:xfrm rot="0">
            <a:off x="5919890" y="5936044"/>
            <a:ext cx="205775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Annual Premium</a:t>
            </a:r>
          </a:p>
        </p:txBody>
      </p:sp>
      <p:sp>
        <p:nvSpPr>
          <p:cNvPr name="TextBox 25" id="25"/>
          <p:cNvSpPr txBox="true"/>
          <p:nvPr/>
        </p:nvSpPr>
        <p:spPr>
          <a:xfrm rot="0">
            <a:off x="11066988" y="5785232"/>
            <a:ext cx="1000839"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Vintage </a:t>
            </a:r>
          </a:p>
        </p:txBody>
      </p:sp>
      <p:sp>
        <p:nvSpPr>
          <p:cNvPr name="TextBox 26" id="26"/>
          <p:cNvSpPr txBox="true"/>
          <p:nvPr/>
        </p:nvSpPr>
        <p:spPr>
          <a:xfrm rot="0">
            <a:off x="15434101" y="5785232"/>
            <a:ext cx="1743909"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Customer Age</a:t>
            </a:r>
          </a:p>
        </p:txBody>
      </p:sp>
      <p:sp>
        <p:nvSpPr>
          <p:cNvPr name="Freeform 27" id="27"/>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1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629359" y="-204002"/>
            <a:ext cx="17029281" cy="12209673"/>
          </a:xfrm>
          <a:custGeom>
            <a:avLst/>
            <a:gdLst/>
            <a:ahLst/>
            <a:cxnLst/>
            <a:rect r="r" b="b" t="t" l="l"/>
            <a:pathLst>
              <a:path h="12209673" w="17029281">
                <a:moveTo>
                  <a:pt x="0" y="0"/>
                </a:moveTo>
                <a:lnTo>
                  <a:pt x="17029282" y="0"/>
                </a:lnTo>
                <a:lnTo>
                  <a:pt x="17029282" y="12209673"/>
                </a:lnTo>
                <a:lnTo>
                  <a:pt x="0" y="12209673"/>
                </a:lnTo>
                <a:lnTo>
                  <a:pt x="0" y="0"/>
                </a:lnTo>
                <a:close/>
              </a:path>
            </a:pathLst>
          </a:custGeom>
          <a:blipFill>
            <a:blip r:embed="rId3">
              <a:alphaModFix amt="26000"/>
            </a:blip>
            <a:stretch>
              <a:fillRect l="0" t="0" r="0" b="0"/>
            </a:stretch>
          </a:blipFill>
        </p:spPr>
      </p:sp>
      <p:sp>
        <p:nvSpPr>
          <p:cNvPr name="TextBox 3" id="3"/>
          <p:cNvSpPr txBox="true"/>
          <p:nvPr/>
        </p:nvSpPr>
        <p:spPr>
          <a:xfrm rot="0">
            <a:off x="2008674" y="2194121"/>
            <a:ext cx="14641730" cy="33489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Glacial Indifference"/>
                <a:ea typeface="Glacial Indifference"/>
                <a:cs typeface="Glacial Indifference"/>
                <a:sym typeface="Glacial Indifference"/>
              </a:rPr>
              <a:t>Premiums are right-skewed; a few customers have extremely high premiums.</a:t>
            </a:r>
          </a:p>
          <a:p>
            <a:pPr algn="just" marL="518160" indent="-259080" lvl="1">
              <a:lnSpc>
                <a:spcPts val="3359"/>
              </a:lnSpc>
              <a:buFont typeface="Arial"/>
              <a:buChar char="•"/>
            </a:pPr>
            <a:r>
              <a:rPr lang="en-US" sz="2400">
                <a:solidFill>
                  <a:srgbClr val="000000"/>
                </a:solidFill>
                <a:latin typeface="Glacial Indifference"/>
                <a:ea typeface="Glacial Indifference"/>
                <a:cs typeface="Glacial Indifference"/>
                <a:sym typeface="Glacial Indifference"/>
              </a:rPr>
              <a:t>Customers with vehicle damage reported tend to churn more</a:t>
            </a:r>
          </a:p>
          <a:p>
            <a:pPr algn="just" marL="518160" indent="-259080" lvl="1">
              <a:lnSpc>
                <a:spcPts val="3359"/>
              </a:lnSpc>
              <a:buFont typeface="Arial"/>
              <a:buChar char="•"/>
            </a:pPr>
            <a:r>
              <a:rPr lang="en-US" b="true" sz="2400">
                <a:solidFill>
                  <a:srgbClr val="000000"/>
                </a:solidFill>
                <a:latin typeface="Glacial Indifference Bold"/>
                <a:ea typeface="Glacial Indifference Bold"/>
                <a:cs typeface="Glacial Indifference Bold"/>
                <a:sym typeface="Glacial Indifference Bold"/>
              </a:rPr>
              <a:t>Understanding which channels are bringing in high or low premium customers. Outliers are at high premiums, some channels might be better at selling high-premium products, which is critical for sales performance tracking.</a:t>
            </a:r>
          </a:p>
          <a:p>
            <a:pPr algn="just" marL="518160" indent="-259080" lvl="1">
              <a:lnSpc>
                <a:spcPts val="3359"/>
              </a:lnSpc>
              <a:buFont typeface="Arial"/>
              <a:buChar char="•"/>
            </a:pPr>
            <a:r>
              <a:rPr lang="en-US" sz="2400">
                <a:solidFill>
                  <a:srgbClr val="000000"/>
                </a:solidFill>
                <a:latin typeface="Glacial Indifference"/>
                <a:ea typeface="Glacial Indifference"/>
                <a:cs typeface="Glacial Indifference"/>
                <a:sym typeface="Glacial Indifference"/>
              </a:rPr>
              <a:t>Previously insured customers are far less likely to churn.</a:t>
            </a:r>
          </a:p>
          <a:p>
            <a:pPr algn="just" marL="518160" indent="-259080" lvl="1">
              <a:lnSpc>
                <a:spcPts val="3359"/>
              </a:lnSpc>
              <a:buFont typeface="Arial"/>
              <a:buChar char="•"/>
            </a:pPr>
            <a:r>
              <a:rPr lang="en-US" sz="2400">
                <a:solidFill>
                  <a:srgbClr val="000000"/>
                </a:solidFill>
                <a:latin typeface="Glacial Indifference"/>
                <a:ea typeface="Glacial Indifference"/>
                <a:cs typeface="Glacial Indifference"/>
                <a:sym typeface="Glacial Indifference"/>
              </a:rPr>
              <a:t>Churn behavior varies slightly across age groups; young adults show moderate churn levels.</a:t>
            </a:r>
          </a:p>
          <a:p>
            <a:pPr algn="just" marL="518160" indent="-259080" lvl="1">
              <a:lnSpc>
                <a:spcPts val="3359"/>
              </a:lnSpc>
              <a:buFont typeface="Arial"/>
              <a:buChar char="•"/>
            </a:pPr>
            <a:r>
              <a:rPr lang="en-US" sz="2400">
                <a:solidFill>
                  <a:srgbClr val="000000"/>
                </a:solidFill>
                <a:latin typeface="Glacial Indifference"/>
                <a:ea typeface="Glacial Indifference"/>
                <a:cs typeface="Glacial Indifference"/>
                <a:sym typeface="Glacial Indifference"/>
              </a:rPr>
              <a:t>Customers with older vehicles (e.g., &gt;2 Years) tend to churn more than others.</a:t>
            </a:r>
          </a:p>
        </p:txBody>
      </p:sp>
      <p:sp>
        <p:nvSpPr>
          <p:cNvPr name="TextBox 4" id="4"/>
          <p:cNvSpPr txBox="true"/>
          <p:nvPr/>
        </p:nvSpPr>
        <p:spPr>
          <a:xfrm rot="0">
            <a:off x="3039964" y="505816"/>
            <a:ext cx="12208072" cy="1321659"/>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KEY FINDINGS FROM EDA</a:t>
            </a:r>
          </a:p>
        </p:txBody>
      </p:sp>
      <p:sp>
        <p:nvSpPr>
          <p:cNvPr name="Freeform 5" id="5"/>
          <p:cNvSpPr/>
          <p:nvPr/>
        </p:nvSpPr>
        <p:spPr>
          <a:xfrm flipH="false" flipV="false" rot="0">
            <a:off x="14967366" y="960513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TextBox 2" id="2"/>
          <p:cNvSpPr txBox="true"/>
          <p:nvPr/>
        </p:nvSpPr>
        <p:spPr>
          <a:xfrm rot="0">
            <a:off x="2213571" y="329771"/>
            <a:ext cx="13383155" cy="1321659"/>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ML MODEL BUILDING</a:t>
            </a:r>
          </a:p>
        </p:txBody>
      </p:sp>
      <p:graphicFrame>
        <p:nvGraphicFramePr>
          <p:cNvPr name="Object 3" id="3"/>
          <p:cNvGraphicFramePr/>
          <p:nvPr/>
        </p:nvGraphicFramePr>
        <p:xfrm>
          <a:off x="9559596" y="3703753"/>
          <a:ext cx="7543800" cy="1676400"/>
        </p:xfrm>
        <a:graphic>
          <a:graphicData uri="http://schemas.openxmlformats.org/presentationml/2006/ole">
            <p:oleObj imgW="9042400" imgH="31750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pic>
        <p:nvPicPr>
          <p:cNvPr name="Picture 4" id="4"/>
          <p:cNvPicPr>
            <a:picLocks noChangeAspect="true"/>
          </p:cNvPicPr>
          <p:nvPr/>
        </p:nvPicPr>
        <p:blipFill>
          <a:blip r:embed="rId5"/>
          <a:stretch>
            <a:fillRect/>
          </a:stretch>
        </p:blipFill>
        <p:spPr>
          <a:xfrm rot="0">
            <a:off x="864805" y="1449083"/>
            <a:ext cx="8371481" cy="8041136"/>
          </a:xfrm>
          <a:prstGeom prst="rect">
            <a:avLst/>
          </a:prstGeom>
        </p:spPr>
      </p:pic>
      <p:sp>
        <p:nvSpPr>
          <p:cNvPr name="Freeform 5" id="5"/>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Freeform 6" id="6"/>
          <p:cNvSpPr/>
          <p:nvPr/>
        </p:nvSpPr>
        <p:spPr>
          <a:xfrm flipH="false" flipV="false" rot="0">
            <a:off x="5072218" y="2176189"/>
            <a:ext cx="8143564" cy="5934622"/>
          </a:xfrm>
          <a:custGeom>
            <a:avLst/>
            <a:gdLst/>
            <a:ahLst/>
            <a:cxnLst/>
            <a:rect r="r" b="b" t="t" l="l"/>
            <a:pathLst>
              <a:path h="5934622" w="8143564">
                <a:moveTo>
                  <a:pt x="0" y="0"/>
                </a:moveTo>
                <a:lnTo>
                  <a:pt x="8143564" y="0"/>
                </a:lnTo>
                <a:lnTo>
                  <a:pt x="8143564" y="5934622"/>
                </a:lnTo>
                <a:lnTo>
                  <a:pt x="0" y="5934622"/>
                </a:lnTo>
                <a:lnTo>
                  <a:pt x="0" y="0"/>
                </a:lnTo>
                <a:close/>
              </a:path>
            </a:pathLst>
          </a:custGeom>
          <a:blipFill>
            <a:blip r:embed="rId4"/>
            <a:stretch>
              <a:fillRect l="0" t="0" r="0" b="0"/>
            </a:stretch>
          </a:blipFill>
        </p:spPr>
      </p:sp>
      <p:sp>
        <p:nvSpPr>
          <p:cNvPr name="TextBox 7" id="7"/>
          <p:cNvSpPr txBox="true"/>
          <p:nvPr/>
        </p:nvSpPr>
        <p:spPr>
          <a:xfrm rot="0">
            <a:off x="2213571" y="348821"/>
            <a:ext cx="13383155" cy="1070199"/>
          </a:xfrm>
          <a:prstGeom prst="rect">
            <a:avLst/>
          </a:prstGeom>
        </p:spPr>
        <p:txBody>
          <a:bodyPr anchor="t" rtlCol="false" tIns="0" lIns="0" bIns="0" rIns="0">
            <a:spAutoFit/>
          </a:bodyPr>
          <a:lstStyle/>
          <a:p>
            <a:pPr algn="ctr">
              <a:lnSpc>
                <a:spcPts val="7774"/>
              </a:lnSpc>
            </a:pPr>
            <a:r>
              <a:rPr lang="en-US" b="true" sz="6588">
                <a:solidFill>
                  <a:srgbClr val="866255"/>
                </a:solidFill>
                <a:latin typeface="The Seasons Bold"/>
                <a:ea typeface="The Seasons Bold"/>
                <a:cs typeface="The Seasons Bold"/>
                <a:sym typeface="The Seasons Bold"/>
              </a:rPr>
              <a:t>ROC-AUC CURVE OF LR</a:t>
            </a:r>
          </a:p>
        </p:txBody>
      </p:sp>
      <p:sp>
        <p:nvSpPr>
          <p:cNvPr name="Freeform 8" id="8"/>
          <p:cNvSpPr/>
          <p:nvPr/>
        </p:nvSpPr>
        <p:spPr>
          <a:xfrm flipH="false" flipV="false" rot="0">
            <a:off x="13638254" y="960513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7566373" y="2437026"/>
            <a:ext cx="11095988" cy="5547994"/>
          </a:xfrm>
          <a:custGeom>
            <a:avLst/>
            <a:gdLst/>
            <a:ahLst/>
            <a:cxnLst/>
            <a:rect r="r" b="b" t="t" l="l"/>
            <a:pathLst>
              <a:path h="5547994" w="11095988">
                <a:moveTo>
                  <a:pt x="0" y="0"/>
                </a:moveTo>
                <a:lnTo>
                  <a:pt x="11095989" y="0"/>
                </a:lnTo>
                <a:lnTo>
                  <a:pt x="11095989" y="5547994"/>
                </a:lnTo>
                <a:lnTo>
                  <a:pt x="0" y="5547994"/>
                </a:lnTo>
                <a:lnTo>
                  <a:pt x="0" y="0"/>
                </a:lnTo>
                <a:close/>
              </a:path>
            </a:pathLst>
          </a:custGeom>
          <a:blipFill>
            <a:blip r:embed="rId2"/>
            <a:stretch>
              <a:fillRect l="0" t="0" r="0" b="0"/>
            </a:stretch>
          </a:blipFill>
        </p:spPr>
      </p:sp>
      <p:sp>
        <p:nvSpPr>
          <p:cNvPr name="TextBox 3" id="3"/>
          <p:cNvSpPr txBox="true"/>
          <p:nvPr/>
        </p:nvSpPr>
        <p:spPr>
          <a:xfrm rot="0">
            <a:off x="492697" y="274500"/>
            <a:ext cx="11836993" cy="2162526"/>
          </a:xfrm>
          <a:prstGeom prst="rect">
            <a:avLst/>
          </a:prstGeom>
        </p:spPr>
        <p:txBody>
          <a:bodyPr anchor="t" rtlCol="false" tIns="0" lIns="0" bIns="0" rIns="0">
            <a:spAutoFit/>
          </a:bodyPr>
          <a:lstStyle/>
          <a:p>
            <a:pPr algn="l">
              <a:lnSpc>
                <a:spcPts val="8128"/>
              </a:lnSpc>
            </a:pPr>
            <a:r>
              <a:rPr lang="en-US" sz="6888" b="true">
                <a:solidFill>
                  <a:srgbClr val="866255"/>
                </a:solidFill>
                <a:latin typeface="The Seasons Bold"/>
                <a:ea typeface="The Seasons Bold"/>
                <a:cs typeface="The Seasons Bold"/>
                <a:sym typeface="The Seasons Bold"/>
              </a:rPr>
              <a:t>DECISION TREE </a:t>
            </a:r>
          </a:p>
          <a:p>
            <a:pPr algn="l">
              <a:lnSpc>
                <a:spcPts val="8128"/>
              </a:lnSpc>
            </a:pPr>
            <a:r>
              <a:rPr lang="en-US" sz="6888" b="true">
                <a:solidFill>
                  <a:srgbClr val="866255"/>
                </a:solidFill>
                <a:latin typeface="The Seasons Bold"/>
                <a:ea typeface="The Seasons Bold"/>
                <a:cs typeface="The Seasons Bold"/>
                <a:sym typeface="The Seasons Bold"/>
              </a:rPr>
              <a:t>CLASSIFIER</a:t>
            </a:r>
          </a:p>
        </p:txBody>
      </p:sp>
      <p:sp>
        <p:nvSpPr>
          <p:cNvPr name="TextBox 4" id="4"/>
          <p:cNvSpPr txBox="true"/>
          <p:nvPr/>
        </p:nvSpPr>
        <p:spPr>
          <a:xfrm rot="0">
            <a:off x="250871" y="2807817"/>
            <a:ext cx="6820481" cy="4806413"/>
          </a:xfrm>
          <a:prstGeom prst="rect">
            <a:avLst/>
          </a:prstGeom>
        </p:spPr>
        <p:txBody>
          <a:bodyPr anchor="t" rtlCol="false" tIns="0" lIns="0" bIns="0" rIns="0">
            <a:spAutoFit/>
          </a:bodyPr>
          <a:lstStyle/>
          <a:p>
            <a:pPr algn="just" marL="494067" indent="-247034" lvl="1">
              <a:lnSpc>
                <a:spcPts val="2700"/>
              </a:lnSpc>
              <a:buFont typeface="Arial"/>
              <a:buChar char="•"/>
            </a:pPr>
            <a:r>
              <a:rPr lang="en-US" b="true" sz="2288">
                <a:solidFill>
                  <a:srgbClr val="866255"/>
                </a:solidFill>
                <a:latin typeface="Canva Sans Bold"/>
                <a:ea typeface="Canva Sans Bold"/>
                <a:cs typeface="Canva Sans Bold"/>
                <a:sym typeface="Canva Sans Bold"/>
              </a:rPr>
              <a:t>Previously_Insured is a very strong feature — it's used as the root node.</a:t>
            </a:r>
          </a:p>
          <a:p>
            <a:pPr algn="just">
              <a:lnSpc>
                <a:spcPts val="2700"/>
              </a:lnSpc>
            </a:pPr>
          </a:p>
          <a:p>
            <a:pPr algn="just" marL="494067" indent="-247034" lvl="1">
              <a:lnSpc>
                <a:spcPts val="2700"/>
              </a:lnSpc>
              <a:buFont typeface="Arial"/>
              <a:buChar char="•"/>
            </a:pPr>
            <a:r>
              <a:rPr lang="en-US" b="true" sz="2288">
                <a:solidFill>
                  <a:srgbClr val="866255"/>
                </a:solidFill>
                <a:latin typeface="Canva Sans Bold"/>
                <a:ea typeface="Canva Sans Bold"/>
                <a:cs typeface="Canva Sans Bold"/>
                <a:sym typeface="Canva Sans Bold"/>
              </a:rPr>
              <a:t>Vehicle_Damage_Encoded, Policy_Sales_Channel_encoded, Age, and Annual_Premium are also key split features.</a:t>
            </a:r>
          </a:p>
          <a:p>
            <a:pPr algn="just">
              <a:lnSpc>
                <a:spcPts val="2700"/>
              </a:lnSpc>
            </a:pPr>
          </a:p>
          <a:p>
            <a:pPr algn="just" marL="494067" indent="-247034" lvl="1">
              <a:lnSpc>
                <a:spcPts val="2700"/>
              </a:lnSpc>
              <a:buFont typeface="Arial"/>
              <a:buChar char="•"/>
            </a:pPr>
            <a:r>
              <a:rPr lang="en-US" b="true" sz="2288">
                <a:solidFill>
                  <a:srgbClr val="866255"/>
                </a:solidFill>
                <a:latin typeface="Canva Sans Bold"/>
                <a:ea typeface="Canva Sans Bold"/>
                <a:cs typeface="Canva Sans Bold"/>
                <a:sym typeface="Canva Sans Bold"/>
              </a:rPr>
              <a:t>The tree helps you understand which combinations of features lead to different outcomes.</a:t>
            </a:r>
          </a:p>
          <a:p>
            <a:pPr algn="just">
              <a:lnSpc>
                <a:spcPts val="2700"/>
              </a:lnSpc>
            </a:pPr>
          </a:p>
          <a:p>
            <a:pPr algn="just" marL="494067" indent="-247034" lvl="1">
              <a:lnSpc>
                <a:spcPts val="2700"/>
              </a:lnSpc>
              <a:buFont typeface="Arial"/>
              <a:buChar char="•"/>
            </a:pPr>
            <a:r>
              <a:rPr lang="en-US" b="true" sz="2288">
                <a:solidFill>
                  <a:srgbClr val="866255"/>
                </a:solidFill>
                <a:latin typeface="Canva Sans Bold"/>
                <a:ea typeface="Canva Sans Bold"/>
                <a:cs typeface="Canva Sans Bold"/>
                <a:sym typeface="Canva Sans Bold"/>
              </a:rPr>
              <a:t>Gini values close to 0 mean confident classifications; high Gini means mixed responses.</a:t>
            </a:r>
          </a:p>
        </p:txBody>
      </p:sp>
      <p:sp>
        <p:nvSpPr>
          <p:cNvPr name="Freeform 5" id="5"/>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3899604" y="1437131"/>
            <a:ext cx="4865122" cy="3989400"/>
          </a:xfrm>
          <a:custGeom>
            <a:avLst/>
            <a:gdLst/>
            <a:ahLst/>
            <a:cxnLst/>
            <a:rect r="r" b="b" t="t" l="l"/>
            <a:pathLst>
              <a:path h="3989400" w="4865122">
                <a:moveTo>
                  <a:pt x="0" y="0"/>
                </a:moveTo>
                <a:lnTo>
                  <a:pt x="4865122" y="0"/>
                </a:lnTo>
                <a:lnTo>
                  <a:pt x="4865122" y="3989400"/>
                </a:lnTo>
                <a:lnTo>
                  <a:pt x="0" y="398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78920" y="1437131"/>
            <a:ext cx="4865122" cy="3989400"/>
          </a:xfrm>
          <a:custGeom>
            <a:avLst/>
            <a:gdLst/>
            <a:ahLst/>
            <a:cxnLst/>
            <a:rect r="r" b="b" t="t" l="l"/>
            <a:pathLst>
              <a:path h="3989400" w="4865122">
                <a:moveTo>
                  <a:pt x="0" y="0"/>
                </a:moveTo>
                <a:lnTo>
                  <a:pt x="4865122" y="0"/>
                </a:lnTo>
                <a:lnTo>
                  <a:pt x="4865122" y="3989400"/>
                </a:lnTo>
                <a:lnTo>
                  <a:pt x="0" y="398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99604" y="5897728"/>
            <a:ext cx="4865122" cy="3989400"/>
          </a:xfrm>
          <a:custGeom>
            <a:avLst/>
            <a:gdLst/>
            <a:ahLst/>
            <a:cxnLst/>
            <a:rect r="r" b="b" t="t" l="l"/>
            <a:pathLst>
              <a:path h="3989400" w="4865122">
                <a:moveTo>
                  <a:pt x="0" y="0"/>
                </a:moveTo>
                <a:lnTo>
                  <a:pt x="4865122" y="0"/>
                </a:lnTo>
                <a:lnTo>
                  <a:pt x="4865122" y="3989400"/>
                </a:lnTo>
                <a:lnTo>
                  <a:pt x="0" y="398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78920" y="5897728"/>
            <a:ext cx="4865122" cy="3989400"/>
          </a:xfrm>
          <a:custGeom>
            <a:avLst/>
            <a:gdLst/>
            <a:ahLst/>
            <a:cxnLst/>
            <a:rect r="r" b="b" t="t" l="l"/>
            <a:pathLst>
              <a:path h="3989400" w="4865122">
                <a:moveTo>
                  <a:pt x="0" y="0"/>
                </a:moveTo>
                <a:lnTo>
                  <a:pt x="4865122" y="0"/>
                </a:lnTo>
                <a:lnTo>
                  <a:pt x="4865122" y="3989400"/>
                </a:lnTo>
                <a:lnTo>
                  <a:pt x="0" y="398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135623" y="0"/>
            <a:ext cx="2152377" cy="10287000"/>
            <a:chOff x="0" y="0"/>
            <a:chExt cx="2869836" cy="13716000"/>
          </a:xfrm>
        </p:grpSpPr>
        <p:pic>
          <p:nvPicPr>
            <p:cNvPr name="Picture 7" id="7"/>
            <p:cNvPicPr>
              <a:picLocks noChangeAspect="true"/>
            </p:cNvPicPr>
            <p:nvPr/>
          </p:nvPicPr>
          <p:blipFill>
            <a:blip r:embed="rId4"/>
            <a:srcRect l="34297" t="0" r="34297" b="0"/>
            <a:stretch>
              <a:fillRect/>
            </a:stretch>
          </p:blipFill>
          <p:spPr>
            <a:xfrm flipH="false" flipV="false">
              <a:off x="0" y="0"/>
              <a:ext cx="2869836" cy="13716000"/>
            </a:xfrm>
            <a:prstGeom prst="rect">
              <a:avLst/>
            </a:prstGeom>
          </p:spPr>
        </p:pic>
      </p:grpSp>
      <p:grpSp>
        <p:nvGrpSpPr>
          <p:cNvPr name="Group 8" id="8"/>
          <p:cNvGrpSpPr/>
          <p:nvPr/>
        </p:nvGrpSpPr>
        <p:grpSpPr>
          <a:xfrm rot="0">
            <a:off x="0" y="0"/>
            <a:ext cx="2152377" cy="10287000"/>
            <a:chOff x="0" y="0"/>
            <a:chExt cx="2869836" cy="13716000"/>
          </a:xfrm>
        </p:grpSpPr>
        <p:pic>
          <p:nvPicPr>
            <p:cNvPr name="Picture 9" id="9"/>
            <p:cNvPicPr>
              <a:picLocks noChangeAspect="true"/>
            </p:cNvPicPr>
            <p:nvPr/>
          </p:nvPicPr>
          <p:blipFill>
            <a:blip r:embed="rId5"/>
            <a:srcRect l="34297" t="0" r="34297" b="0"/>
            <a:stretch>
              <a:fillRect/>
            </a:stretch>
          </p:blipFill>
          <p:spPr>
            <a:xfrm flipH="false" flipV="false">
              <a:off x="0" y="0"/>
              <a:ext cx="2869836" cy="13716000"/>
            </a:xfrm>
            <a:prstGeom prst="rect">
              <a:avLst/>
            </a:prstGeom>
          </p:spPr>
        </p:pic>
      </p:grpSp>
      <p:sp>
        <p:nvSpPr>
          <p:cNvPr name="Freeform 10" id="10"/>
          <p:cNvSpPr/>
          <p:nvPr/>
        </p:nvSpPr>
        <p:spPr>
          <a:xfrm flipH="false" flipV="false" rot="0">
            <a:off x="4394856" y="2146733"/>
            <a:ext cx="3874618" cy="3183499"/>
          </a:xfrm>
          <a:custGeom>
            <a:avLst/>
            <a:gdLst/>
            <a:ahLst/>
            <a:cxnLst/>
            <a:rect r="r" b="b" t="t" l="l"/>
            <a:pathLst>
              <a:path h="3183499" w="3874618">
                <a:moveTo>
                  <a:pt x="0" y="0"/>
                </a:moveTo>
                <a:lnTo>
                  <a:pt x="3874618" y="0"/>
                </a:lnTo>
                <a:lnTo>
                  <a:pt x="3874618" y="3183499"/>
                </a:lnTo>
                <a:lnTo>
                  <a:pt x="0" y="3183499"/>
                </a:lnTo>
                <a:lnTo>
                  <a:pt x="0" y="0"/>
                </a:lnTo>
                <a:close/>
              </a:path>
            </a:pathLst>
          </a:custGeom>
          <a:blipFill>
            <a:blip r:embed="rId6"/>
            <a:stretch>
              <a:fillRect l="0" t="0" r="0" b="0"/>
            </a:stretch>
          </a:blipFill>
        </p:spPr>
      </p:sp>
      <p:sp>
        <p:nvSpPr>
          <p:cNvPr name="Freeform 11" id="11"/>
          <p:cNvSpPr/>
          <p:nvPr/>
        </p:nvSpPr>
        <p:spPr>
          <a:xfrm flipH="false" flipV="false" rot="0">
            <a:off x="9777514" y="2221936"/>
            <a:ext cx="3716477" cy="2921564"/>
          </a:xfrm>
          <a:custGeom>
            <a:avLst/>
            <a:gdLst/>
            <a:ahLst/>
            <a:cxnLst/>
            <a:rect r="r" b="b" t="t" l="l"/>
            <a:pathLst>
              <a:path h="2921564" w="3716477">
                <a:moveTo>
                  <a:pt x="0" y="0"/>
                </a:moveTo>
                <a:lnTo>
                  <a:pt x="3716476" y="0"/>
                </a:lnTo>
                <a:lnTo>
                  <a:pt x="3716476" y="2921564"/>
                </a:lnTo>
                <a:lnTo>
                  <a:pt x="0" y="2921564"/>
                </a:lnTo>
                <a:lnTo>
                  <a:pt x="0" y="0"/>
                </a:lnTo>
                <a:close/>
              </a:path>
            </a:pathLst>
          </a:custGeom>
          <a:blipFill>
            <a:blip r:embed="rId7"/>
            <a:stretch>
              <a:fillRect l="0" t="0" r="0" b="0"/>
            </a:stretch>
          </a:blipFill>
        </p:spPr>
      </p:sp>
      <p:sp>
        <p:nvSpPr>
          <p:cNvPr name="Freeform 12" id="12"/>
          <p:cNvSpPr/>
          <p:nvPr/>
        </p:nvSpPr>
        <p:spPr>
          <a:xfrm flipH="false" flipV="false" rot="0">
            <a:off x="4498198" y="6705509"/>
            <a:ext cx="3522331" cy="2789965"/>
          </a:xfrm>
          <a:custGeom>
            <a:avLst/>
            <a:gdLst/>
            <a:ahLst/>
            <a:cxnLst/>
            <a:rect r="r" b="b" t="t" l="l"/>
            <a:pathLst>
              <a:path h="2789965" w="3522331">
                <a:moveTo>
                  <a:pt x="0" y="0"/>
                </a:moveTo>
                <a:lnTo>
                  <a:pt x="3522331" y="0"/>
                </a:lnTo>
                <a:lnTo>
                  <a:pt x="3522331" y="2789966"/>
                </a:lnTo>
                <a:lnTo>
                  <a:pt x="0" y="2789966"/>
                </a:lnTo>
                <a:lnTo>
                  <a:pt x="0" y="0"/>
                </a:lnTo>
                <a:close/>
              </a:path>
            </a:pathLst>
          </a:custGeom>
          <a:blipFill>
            <a:blip r:embed="rId8"/>
            <a:stretch>
              <a:fillRect l="0" t="0" r="0" b="0"/>
            </a:stretch>
          </a:blipFill>
        </p:spPr>
      </p:sp>
      <p:sp>
        <p:nvSpPr>
          <p:cNvPr name="TextBox 13" id="13"/>
          <p:cNvSpPr txBox="true"/>
          <p:nvPr/>
        </p:nvSpPr>
        <p:spPr>
          <a:xfrm rot="0">
            <a:off x="4498198" y="1540199"/>
            <a:ext cx="3667934" cy="419801"/>
          </a:xfrm>
          <a:prstGeom prst="rect">
            <a:avLst/>
          </a:prstGeom>
        </p:spPr>
        <p:txBody>
          <a:bodyPr anchor="t" rtlCol="false" tIns="0" lIns="0" bIns="0" rIns="0">
            <a:spAutoFit/>
          </a:bodyPr>
          <a:lstStyle/>
          <a:p>
            <a:pPr algn="ctr">
              <a:lnSpc>
                <a:spcPts val="3351"/>
              </a:lnSpc>
            </a:pPr>
            <a:r>
              <a:rPr lang="en-US" sz="2393" b="true">
                <a:solidFill>
                  <a:srgbClr val="866255"/>
                </a:solidFill>
                <a:latin typeface="Glacial Indifference Bold"/>
                <a:ea typeface="Glacial Indifference Bold"/>
                <a:cs typeface="Glacial Indifference Bold"/>
                <a:sym typeface="Glacial Indifference Bold"/>
              </a:rPr>
              <a:t>LR</a:t>
            </a:r>
          </a:p>
        </p:txBody>
      </p:sp>
      <p:sp>
        <p:nvSpPr>
          <p:cNvPr name="TextBox 14" id="14"/>
          <p:cNvSpPr txBox="true"/>
          <p:nvPr/>
        </p:nvSpPr>
        <p:spPr>
          <a:xfrm rot="0">
            <a:off x="9777514" y="1540199"/>
            <a:ext cx="3667934" cy="419801"/>
          </a:xfrm>
          <a:prstGeom prst="rect">
            <a:avLst/>
          </a:prstGeom>
        </p:spPr>
        <p:txBody>
          <a:bodyPr anchor="t" rtlCol="false" tIns="0" lIns="0" bIns="0" rIns="0">
            <a:spAutoFit/>
          </a:bodyPr>
          <a:lstStyle/>
          <a:p>
            <a:pPr algn="ctr">
              <a:lnSpc>
                <a:spcPts val="3351"/>
              </a:lnSpc>
            </a:pPr>
            <a:r>
              <a:rPr lang="en-US" sz="2393" b="true">
                <a:solidFill>
                  <a:srgbClr val="866255"/>
                </a:solidFill>
                <a:latin typeface="Glacial Indifference Bold"/>
                <a:ea typeface="Glacial Indifference Bold"/>
                <a:cs typeface="Glacial Indifference Bold"/>
                <a:sym typeface="Glacial Indifference Bold"/>
              </a:rPr>
              <a:t>DT</a:t>
            </a:r>
          </a:p>
        </p:txBody>
      </p:sp>
      <p:sp>
        <p:nvSpPr>
          <p:cNvPr name="TextBox 15" id="15"/>
          <p:cNvSpPr txBox="true"/>
          <p:nvPr/>
        </p:nvSpPr>
        <p:spPr>
          <a:xfrm rot="0">
            <a:off x="4498198" y="6000796"/>
            <a:ext cx="3667934" cy="419801"/>
          </a:xfrm>
          <a:prstGeom prst="rect">
            <a:avLst/>
          </a:prstGeom>
        </p:spPr>
        <p:txBody>
          <a:bodyPr anchor="t" rtlCol="false" tIns="0" lIns="0" bIns="0" rIns="0">
            <a:spAutoFit/>
          </a:bodyPr>
          <a:lstStyle/>
          <a:p>
            <a:pPr algn="ctr">
              <a:lnSpc>
                <a:spcPts val="3351"/>
              </a:lnSpc>
            </a:pPr>
            <a:r>
              <a:rPr lang="en-US" sz="2393" b="true">
                <a:solidFill>
                  <a:srgbClr val="866255"/>
                </a:solidFill>
                <a:latin typeface="Glacial Indifference Bold"/>
                <a:ea typeface="Glacial Indifference Bold"/>
                <a:cs typeface="Glacial Indifference Bold"/>
                <a:sym typeface="Glacial Indifference Bold"/>
              </a:rPr>
              <a:t>RF</a:t>
            </a:r>
          </a:p>
        </p:txBody>
      </p:sp>
      <p:sp>
        <p:nvSpPr>
          <p:cNvPr name="TextBox 16" id="16"/>
          <p:cNvSpPr txBox="true"/>
          <p:nvPr/>
        </p:nvSpPr>
        <p:spPr>
          <a:xfrm rot="0">
            <a:off x="9826056" y="6648359"/>
            <a:ext cx="3667934" cy="2930046"/>
          </a:xfrm>
          <a:prstGeom prst="rect">
            <a:avLst/>
          </a:prstGeom>
        </p:spPr>
        <p:txBody>
          <a:bodyPr anchor="t" rtlCol="false" tIns="0" lIns="0" bIns="0" rIns="0">
            <a:spAutoFit/>
          </a:bodyPr>
          <a:lstStyle/>
          <a:p>
            <a:pPr algn="l" marL="516832" indent="-258416" lvl="1">
              <a:lnSpc>
                <a:spcPts val="3351"/>
              </a:lnSpc>
              <a:buFont typeface="Arial"/>
              <a:buChar char="•"/>
            </a:pPr>
            <a:r>
              <a:rPr lang="en-US" sz="2393">
                <a:solidFill>
                  <a:srgbClr val="866255"/>
                </a:solidFill>
                <a:latin typeface="Glacial Indifference"/>
                <a:ea typeface="Glacial Indifference"/>
                <a:cs typeface="Glacial Indifference"/>
                <a:sym typeface="Glacial Indifference"/>
              </a:rPr>
              <a:t>Better recall or F1-score on minority classes</a:t>
            </a:r>
          </a:p>
          <a:p>
            <a:pPr algn="l" marL="516832" indent="-258416" lvl="1">
              <a:lnSpc>
                <a:spcPts val="3351"/>
              </a:lnSpc>
              <a:buFont typeface="Arial"/>
              <a:buChar char="•"/>
            </a:pPr>
            <a:r>
              <a:rPr lang="en-US" sz="2393">
                <a:solidFill>
                  <a:srgbClr val="866255"/>
                </a:solidFill>
                <a:latin typeface="Glacial Indifference"/>
                <a:ea typeface="Glacial Indifference"/>
                <a:cs typeface="Glacial Indifference"/>
                <a:sym typeface="Glacial Indifference"/>
              </a:rPr>
              <a:t>Higher model robustness</a:t>
            </a:r>
          </a:p>
          <a:p>
            <a:pPr algn="l" marL="516832" indent="-258416" lvl="1">
              <a:lnSpc>
                <a:spcPts val="3351"/>
              </a:lnSpc>
              <a:buFont typeface="Arial"/>
              <a:buChar char="•"/>
            </a:pPr>
            <a:r>
              <a:rPr lang="en-US" sz="2393">
                <a:solidFill>
                  <a:srgbClr val="866255"/>
                </a:solidFill>
                <a:latin typeface="Glacial Indifference"/>
                <a:ea typeface="Glacial Indifference"/>
                <a:cs typeface="Glacial Indifference"/>
                <a:sym typeface="Glacial Indifference"/>
              </a:rPr>
              <a:t>Better handling of imbalanced data</a:t>
            </a:r>
          </a:p>
          <a:p>
            <a:pPr algn="l">
              <a:lnSpc>
                <a:spcPts val="3351"/>
              </a:lnSpc>
            </a:pPr>
          </a:p>
        </p:txBody>
      </p:sp>
      <p:sp>
        <p:nvSpPr>
          <p:cNvPr name="TextBox 17" id="17"/>
          <p:cNvSpPr txBox="true"/>
          <p:nvPr/>
        </p:nvSpPr>
        <p:spPr>
          <a:xfrm rot="0">
            <a:off x="9777514" y="6010321"/>
            <a:ext cx="3667934" cy="332896"/>
          </a:xfrm>
          <a:prstGeom prst="rect">
            <a:avLst/>
          </a:prstGeom>
        </p:spPr>
        <p:txBody>
          <a:bodyPr anchor="t" rtlCol="false" tIns="0" lIns="0" bIns="0" rIns="0">
            <a:spAutoFit/>
          </a:bodyPr>
          <a:lstStyle/>
          <a:p>
            <a:pPr algn="ctr">
              <a:lnSpc>
                <a:spcPts val="2651"/>
              </a:lnSpc>
            </a:pPr>
            <a:r>
              <a:rPr lang="en-US" sz="1893" b="true">
                <a:solidFill>
                  <a:srgbClr val="866255"/>
                </a:solidFill>
                <a:latin typeface="Glacial Indifference Bold"/>
                <a:ea typeface="Glacial Indifference Bold"/>
                <a:cs typeface="Glacial Indifference Bold"/>
                <a:sym typeface="Glacial Indifference Bold"/>
              </a:rPr>
              <a:t>Final best model- random Forest</a:t>
            </a:r>
          </a:p>
        </p:txBody>
      </p:sp>
      <p:sp>
        <p:nvSpPr>
          <p:cNvPr name="TextBox 18" id="18"/>
          <p:cNvSpPr txBox="true"/>
          <p:nvPr/>
        </p:nvSpPr>
        <p:spPr>
          <a:xfrm rot="0">
            <a:off x="2213571" y="348821"/>
            <a:ext cx="13383155" cy="1070199"/>
          </a:xfrm>
          <a:prstGeom prst="rect">
            <a:avLst/>
          </a:prstGeom>
        </p:spPr>
        <p:txBody>
          <a:bodyPr anchor="t" rtlCol="false" tIns="0" lIns="0" bIns="0" rIns="0">
            <a:spAutoFit/>
          </a:bodyPr>
          <a:lstStyle/>
          <a:p>
            <a:pPr algn="ctr">
              <a:lnSpc>
                <a:spcPts val="7774"/>
              </a:lnSpc>
            </a:pPr>
            <a:r>
              <a:rPr lang="en-US" b="true" sz="6588">
                <a:solidFill>
                  <a:srgbClr val="866255"/>
                </a:solidFill>
                <a:latin typeface="The Seasons Bold"/>
                <a:ea typeface="The Seasons Bold"/>
                <a:cs typeface="The Seasons Bold"/>
                <a:sym typeface="The Seasons Bold"/>
              </a:rPr>
              <a:t>CONFUSION MATRIX</a:t>
            </a:r>
          </a:p>
        </p:txBody>
      </p:sp>
      <p:sp>
        <p:nvSpPr>
          <p:cNvPr name="Freeform 19" id="19"/>
          <p:cNvSpPr/>
          <p:nvPr/>
        </p:nvSpPr>
        <p:spPr>
          <a:xfrm flipH="false" flipV="false" rot="0">
            <a:off x="13700100" y="9578406"/>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8773638"/>
            <a:ext cx="18288000" cy="1513362"/>
            <a:chOff x="0" y="0"/>
            <a:chExt cx="24384000" cy="2017815"/>
          </a:xfrm>
        </p:grpSpPr>
        <p:pic>
          <p:nvPicPr>
            <p:cNvPr name="Picture 3" id="3"/>
            <p:cNvPicPr>
              <a:picLocks noChangeAspect="true"/>
            </p:cNvPicPr>
            <p:nvPr/>
          </p:nvPicPr>
          <p:blipFill>
            <a:blip r:embed="rId2"/>
            <a:srcRect l="0" t="47243" r="0" b="47243"/>
            <a:stretch>
              <a:fillRect/>
            </a:stretch>
          </p:blipFill>
          <p:spPr>
            <a:xfrm flipH="false" flipV="false">
              <a:off x="0" y="0"/>
              <a:ext cx="24384000" cy="2017815"/>
            </a:xfrm>
            <a:prstGeom prst="rect">
              <a:avLst/>
            </a:prstGeom>
          </p:spPr>
        </p:pic>
      </p:grpSp>
      <p:sp>
        <p:nvSpPr>
          <p:cNvPr name="TextBox 4" id="4"/>
          <p:cNvSpPr txBox="true"/>
          <p:nvPr/>
        </p:nvSpPr>
        <p:spPr>
          <a:xfrm rot="0">
            <a:off x="3047911" y="1419453"/>
            <a:ext cx="13374101" cy="1321659"/>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CONCLUSION</a:t>
            </a:r>
          </a:p>
        </p:txBody>
      </p:sp>
      <p:sp>
        <p:nvSpPr>
          <p:cNvPr name="TextBox 5" id="5"/>
          <p:cNvSpPr txBox="true"/>
          <p:nvPr/>
        </p:nvSpPr>
        <p:spPr>
          <a:xfrm rot="0">
            <a:off x="4533128" y="3391496"/>
            <a:ext cx="12726172" cy="3583940"/>
          </a:xfrm>
          <a:prstGeom prst="rect">
            <a:avLst/>
          </a:prstGeom>
        </p:spPr>
        <p:txBody>
          <a:bodyPr anchor="t" rtlCol="false" tIns="0" lIns="0" bIns="0" rIns="0">
            <a:spAutoFit/>
          </a:bodyPr>
          <a:lstStyle/>
          <a:p>
            <a:pPr algn="just" marL="626107" indent="-313054" lvl="1">
              <a:lnSpc>
                <a:spcPts val="4059"/>
              </a:lnSpc>
              <a:buFont typeface="Arial"/>
              <a:buChar char="•"/>
            </a:pPr>
            <a:r>
              <a:rPr lang="en-US" b="true" sz="2899">
                <a:solidFill>
                  <a:srgbClr val="866255"/>
                </a:solidFill>
                <a:latin typeface="Glacial Indifference Bold"/>
                <a:ea typeface="Glacial Indifference Bold"/>
                <a:cs typeface="Glacial Indifference Bold"/>
                <a:sym typeface="Glacial Indifference Bold"/>
              </a:rPr>
              <a:t>Random Forest Classifier has given an accuracy of 78% and is considered as a robust model to predict churn patterns. </a:t>
            </a:r>
          </a:p>
          <a:p>
            <a:pPr algn="just" marL="626107" indent="-313054" lvl="1">
              <a:lnSpc>
                <a:spcPts val="4059"/>
              </a:lnSpc>
              <a:buFont typeface="Arial"/>
              <a:buChar char="•"/>
            </a:pPr>
            <a:r>
              <a:rPr lang="en-US" b="true" sz="2899">
                <a:solidFill>
                  <a:srgbClr val="866255"/>
                </a:solidFill>
                <a:latin typeface="Glacial Indifference Bold"/>
                <a:ea typeface="Glacial Indifference Bold"/>
                <a:cs typeface="Glacial Indifference Bold"/>
                <a:sym typeface="Glacial Indifference Bold"/>
              </a:rPr>
              <a:t>From  the feature importance analysis, we can come to a conclusion that Annual Premium, Previously Insured and Policy sales channel have drawn attention and are important for the model to predict.</a:t>
            </a:r>
          </a:p>
          <a:p>
            <a:pPr algn="just" marL="626107" indent="-313054" lvl="1">
              <a:lnSpc>
                <a:spcPts val="4059"/>
              </a:lnSpc>
              <a:buFont typeface="Arial"/>
              <a:buChar char="•"/>
            </a:pPr>
            <a:r>
              <a:rPr lang="en-US" b="true" sz="2899">
                <a:solidFill>
                  <a:srgbClr val="866255"/>
                </a:solidFill>
                <a:latin typeface="Glacial Indifference Bold"/>
                <a:ea typeface="Glacial Indifference Bold"/>
                <a:cs typeface="Glacial Indifference Bold"/>
                <a:sym typeface="Glacial Indifference Bold"/>
              </a:rPr>
              <a:t>After the training and testing, the model can be deployed for future purposes.</a:t>
            </a:r>
          </a:p>
        </p:txBody>
      </p:sp>
      <p:sp>
        <p:nvSpPr>
          <p:cNvPr name="Freeform 6" id="6"/>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50" r="0" b="31250"/>
            <a:stretch>
              <a:fillRect/>
            </a:stretch>
          </p:blipFill>
          <p:spPr>
            <a:xfrm flipH="false" flipV="false">
              <a:off x="0" y="0"/>
              <a:ext cx="24384000" cy="13716000"/>
            </a:xfrm>
            <a:prstGeom prst="rect">
              <a:avLst/>
            </a:prstGeom>
          </p:spPr>
        </p:pic>
      </p:grpSp>
      <p:grpSp>
        <p:nvGrpSpPr>
          <p:cNvPr name="Group 4" id="4"/>
          <p:cNvGrpSpPr/>
          <p:nvPr/>
        </p:nvGrpSpPr>
        <p:grpSpPr>
          <a:xfrm rot="0">
            <a:off x="2300365" y="2524202"/>
            <a:ext cx="13687270" cy="5238597"/>
            <a:chOff x="0" y="0"/>
            <a:chExt cx="3604878" cy="1379713"/>
          </a:xfrm>
        </p:grpSpPr>
        <p:sp>
          <p:nvSpPr>
            <p:cNvPr name="Freeform 5" id="5"/>
            <p:cNvSpPr/>
            <p:nvPr/>
          </p:nvSpPr>
          <p:spPr>
            <a:xfrm flipH="false" flipV="false" rot="0">
              <a:off x="0" y="0"/>
              <a:ext cx="3604878" cy="1379713"/>
            </a:xfrm>
            <a:custGeom>
              <a:avLst/>
              <a:gdLst/>
              <a:ahLst/>
              <a:cxnLst/>
              <a:rect r="r" b="b" t="t" l="l"/>
              <a:pathLst>
                <a:path h="1379713" w="3604878">
                  <a:moveTo>
                    <a:pt x="0" y="0"/>
                  </a:moveTo>
                  <a:lnTo>
                    <a:pt x="3604878" y="0"/>
                  </a:lnTo>
                  <a:lnTo>
                    <a:pt x="3604878" y="1379713"/>
                  </a:lnTo>
                  <a:lnTo>
                    <a:pt x="0" y="1379713"/>
                  </a:lnTo>
                  <a:close/>
                </a:path>
              </a:pathLst>
            </a:custGeom>
            <a:solidFill>
              <a:srgbClr val="F4EEE7"/>
            </a:solidFill>
          </p:spPr>
        </p:sp>
        <p:sp>
          <p:nvSpPr>
            <p:cNvPr name="TextBox 6" id="6"/>
            <p:cNvSpPr txBox="true"/>
            <p:nvPr/>
          </p:nvSpPr>
          <p:spPr>
            <a:xfrm>
              <a:off x="0" y="-47625"/>
              <a:ext cx="3604878" cy="1427338"/>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3348027" y="4151630"/>
            <a:ext cx="11591946" cy="1783714"/>
          </a:xfrm>
          <a:prstGeom prst="rect">
            <a:avLst/>
          </a:prstGeom>
        </p:spPr>
        <p:txBody>
          <a:bodyPr anchor="t" rtlCol="false" tIns="0" lIns="0" bIns="0" rIns="0">
            <a:spAutoFit/>
          </a:bodyPr>
          <a:lstStyle/>
          <a:p>
            <a:pPr algn="ctr">
              <a:lnSpc>
                <a:spcPts val="14560"/>
              </a:lnSpc>
            </a:pPr>
            <a:r>
              <a:rPr lang="en-US" sz="10400">
                <a:solidFill>
                  <a:srgbClr val="866255"/>
                </a:solidFill>
                <a:latin typeface="Glacial Indifference"/>
                <a:ea typeface="Glacial Indifference"/>
                <a:cs typeface="Glacial Indifference"/>
                <a:sym typeface="Glacial Indifference"/>
              </a:rPr>
              <a:t>ANY QUESTION?</a:t>
            </a:r>
          </a:p>
        </p:txBody>
      </p:sp>
      <p:sp>
        <p:nvSpPr>
          <p:cNvPr name="Freeform 8" id="8"/>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7612893" cy="10287000"/>
            <a:chOff x="0" y="0"/>
            <a:chExt cx="10150524" cy="13716000"/>
          </a:xfrm>
        </p:grpSpPr>
        <p:pic>
          <p:nvPicPr>
            <p:cNvPr name="Picture 3" id="3"/>
            <p:cNvPicPr>
              <a:picLocks noChangeAspect="true"/>
            </p:cNvPicPr>
            <p:nvPr/>
          </p:nvPicPr>
          <p:blipFill>
            <a:blip r:embed="rId2"/>
            <a:srcRect l="0" t="4957" r="0" b="4957"/>
            <a:stretch>
              <a:fillRect/>
            </a:stretch>
          </p:blipFill>
          <p:spPr>
            <a:xfrm flipH="false" flipV="false">
              <a:off x="0" y="0"/>
              <a:ext cx="10150524" cy="13716000"/>
            </a:xfrm>
            <a:prstGeom prst="rect">
              <a:avLst/>
            </a:prstGeom>
          </p:spPr>
        </p:pic>
      </p:grpSp>
      <p:sp>
        <p:nvSpPr>
          <p:cNvPr name="TextBox 4" id="4"/>
          <p:cNvSpPr txBox="true"/>
          <p:nvPr/>
        </p:nvSpPr>
        <p:spPr>
          <a:xfrm rot="0">
            <a:off x="9541592" y="3449213"/>
            <a:ext cx="7717708" cy="1624910"/>
          </a:xfrm>
          <a:prstGeom prst="rect">
            <a:avLst/>
          </a:prstGeom>
        </p:spPr>
        <p:txBody>
          <a:bodyPr anchor="t" rtlCol="false" tIns="0" lIns="0" bIns="0" rIns="0">
            <a:spAutoFit/>
          </a:bodyPr>
          <a:lstStyle/>
          <a:p>
            <a:pPr algn="l">
              <a:lnSpc>
                <a:spcPts val="12010"/>
              </a:lnSpc>
            </a:pPr>
            <a:r>
              <a:rPr lang="en-US" sz="9608">
                <a:solidFill>
                  <a:srgbClr val="866255"/>
                </a:solidFill>
                <a:latin typeface="The Seasons"/>
                <a:ea typeface="The Seasons"/>
                <a:cs typeface="The Seasons"/>
                <a:sym typeface="The Seasons"/>
              </a:rPr>
              <a:t>THANK YOU.</a:t>
            </a:r>
          </a:p>
        </p:txBody>
      </p:sp>
      <p:sp>
        <p:nvSpPr>
          <p:cNvPr name="Freeform 5" id="5"/>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9618335" y="1835077"/>
            <a:ext cx="7348840" cy="2011700"/>
            <a:chOff x="0" y="0"/>
            <a:chExt cx="1935497" cy="529830"/>
          </a:xfrm>
        </p:grpSpPr>
        <p:sp>
          <p:nvSpPr>
            <p:cNvPr name="Freeform 3" id="3"/>
            <p:cNvSpPr/>
            <p:nvPr/>
          </p:nvSpPr>
          <p:spPr>
            <a:xfrm flipH="false" flipV="false" rot="0">
              <a:off x="0" y="0"/>
              <a:ext cx="1935497" cy="529830"/>
            </a:xfrm>
            <a:custGeom>
              <a:avLst/>
              <a:gdLst/>
              <a:ahLst/>
              <a:cxnLst/>
              <a:rect r="r" b="b" t="t" l="l"/>
              <a:pathLst>
                <a:path h="529830" w="1935497">
                  <a:moveTo>
                    <a:pt x="0" y="0"/>
                  </a:moveTo>
                  <a:lnTo>
                    <a:pt x="1935497" y="0"/>
                  </a:lnTo>
                  <a:lnTo>
                    <a:pt x="1935497" y="529830"/>
                  </a:lnTo>
                  <a:lnTo>
                    <a:pt x="0" y="529830"/>
                  </a:lnTo>
                  <a:close/>
                </a:path>
              </a:pathLst>
            </a:custGeom>
            <a:solidFill>
              <a:srgbClr val="AD947E"/>
            </a:solidFill>
          </p:spPr>
        </p:sp>
        <p:sp>
          <p:nvSpPr>
            <p:cNvPr name="TextBox 4" id="4"/>
            <p:cNvSpPr txBox="true"/>
            <p:nvPr/>
          </p:nvSpPr>
          <p:spPr>
            <a:xfrm>
              <a:off x="0" y="-38100"/>
              <a:ext cx="1935497" cy="5679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618335" y="4208440"/>
            <a:ext cx="7348840" cy="2011700"/>
            <a:chOff x="0" y="0"/>
            <a:chExt cx="1935497" cy="529830"/>
          </a:xfrm>
        </p:grpSpPr>
        <p:sp>
          <p:nvSpPr>
            <p:cNvPr name="Freeform 6" id="6"/>
            <p:cNvSpPr/>
            <p:nvPr/>
          </p:nvSpPr>
          <p:spPr>
            <a:xfrm flipH="false" flipV="false" rot="0">
              <a:off x="0" y="0"/>
              <a:ext cx="1935497" cy="529830"/>
            </a:xfrm>
            <a:custGeom>
              <a:avLst/>
              <a:gdLst/>
              <a:ahLst/>
              <a:cxnLst/>
              <a:rect r="r" b="b" t="t" l="l"/>
              <a:pathLst>
                <a:path h="529830" w="1935497">
                  <a:moveTo>
                    <a:pt x="0" y="0"/>
                  </a:moveTo>
                  <a:lnTo>
                    <a:pt x="1935497" y="0"/>
                  </a:lnTo>
                  <a:lnTo>
                    <a:pt x="1935497" y="529830"/>
                  </a:lnTo>
                  <a:lnTo>
                    <a:pt x="0" y="529830"/>
                  </a:lnTo>
                  <a:close/>
                </a:path>
              </a:pathLst>
            </a:custGeom>
            <a:solidFill>
              <a:srgbClr val="AD947E"/>
            </a:solidFill>
          </p:spPr>
        </p:sp>
        <p:sp>
          <p:nvSpPr>
            <p:cNvPr name="TextBox 7" id="7"/>
            <p:cNvSpPr txBox="true"/>
            <p:nvPr/>
          </p:nvSpPr>
          <p:spPr>
            <a:xfrm>
              <a:off x="0" y="-38100"/>
              <a:ext cx="1935497" cy="56793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618335" y="6581802"/>
            <a:ext cx="7348840" cy="2011700"/>
            <a:chOff x="0" y="0"/>
            <a:chExt cx="1935497" cy="529830"/>
          </a:xfrm>
        </p:grpSpPr>
        <p:sp>
          <p:nvSpPr>
            <p:cNvPr name="Freeform 9" id="9"/>
            <p:cNvSpPr/>
            <p:nvPr/>
          </p:nvSpPr>
          <p:spPr>
            <a:xfrm flipH="false" flipV="false" rot="0">
              <a:off x="0" y="0"/>
              <a:ext cx="1935497" cy="529830"/>
            </a:xfrm>
            <a:custGeom>
              <a:avLst/>
              <a:gdLst/>
              <a:ahLst/>
              <a:cxnLst/>
              <a:rect r="r" b="b" t="t" l="l"/>
              <a:pathLst>
                <a:path h="529830" w="1935497">
                  <a:moveTo>
                    <a:pt x="0" y="0"/>
                  </a:moveTo>
                  <a:lnTo>
                    <a:pt x="1935497" y="0"/>
                  </a:lnTo>
                  <a:lnTo>
                    <a:pt x="1935497" y="529830"/>
                  </a:lnTo>
                  <a:lnTo>
                    <a:pt x="0" y="529830"/>
                  </a:lnTo>
                  <a:close/>
                </a:path>
              </a:pathLst>
            </a:custGeom>
            <a:solidFill>
              <a:srgbClr val="AD947E"/>
            </a:solidFill>
          </p:spPr>
        </p:sp>
        <p:sp>
          <p:nvSpPr>
            <p:cNvPr name="TextBox 10" id="10"/>
            <p:cNvSpPr txBox="true"/>
            <p:nvPr/>
          </p:nvSpPr>
          <p:spPr>
            <a:xfrm>
              <a:off x="0" y="-38100"/>
              <a:ext cx="1935497" cy="56793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949980" cy="10287000"/>
            <a:chOff x="0" y="0"/>
            <a:chExt cx="3933307" cy="13716000"/>
          </a:xfrm>
        </p:grpSpPr>
        <p:pic>
          <p:nvPicPr>
            <p:cNvPr name="Picture 12" id="12"/>
            <p:cNvPicPr>
              <a:picLocks noChangeAspect="true"/>
            </p:cNvPicPr>
            <p:nvPr/>
          </p:nvPicPr>
          <p:blipFill>
            <a:blip r:embed="rId2"/>
            <a:srcRect l="40447" t="0" r="40447" b="0"/>
            <a:stretch>
              <a:fillRect/>
            </a:stretch>
          </p:blipFill>
          <p:spPr>
            <a:xfrm flipH="false" flipV="false">
              <a:off x="0" y="0"/>
              <a:ext cx="3933307" cy="13716000"/>
            </a:xfrm>
            <a:prstGeom prst="rect">
              <a:avLst/>
            </a:prstGeom>
          </p:spPr>
        </p:pic>
      </p:grpSp>
      <p:sp>
        <p:nvSpPr>
          <p:cNvPr name="TextBox 13" id="13"/>
          <p:cNvSpPr txBox="true"/>
          <p:nvPr/>
        </p:nvSpPr>
        <p:spPr>
          <a:xfrm rot="0">
            <a:off x="4216415" y="1703023"/>
            <a:ext cx="3608897" cy="1906220"/>
          </a:xfrm>
          <a:prstGeom prst="rect">
            <a:avLst/>
          </a:prstGeom>
        </p:spPr>
        <p:txBody>
          <a:bodyPr anchor="t" rtlCol="false" tIns="0" lIns="0" bIns="0" rIns="0">
            <a:spAutoFit/>
          </a:bodyPr>
          <a:lstStyle/>
          <a:p>
            <a:pPr algn="l">
              <a:lnSpc>
                <a:spcPts val="7493"/>
              </a:lnSpc>
            </a:pPr>
            <a:r>
              <a:rPr lang="en-US" sz="6350">
                <a:solidFill>
                  <a:srgbClr val="866255"/>
                </a:solidFill>
                <a:latin typeface="Glacial Indifference"/>
                <a:ea typeface="Glacial Indifference"/>
                <a:cs typeface="Glacial Indifference"/>
                <a:sym typeface="Glacial Indifference"/>
              </a:rPr>
              <a:t>Vision  &amp; Mission</a:t>
            </a:r>
          </a:p>
        </p:txBody>
      </p:sp>
      <p:sp>
        <p:nvSpPr>
          <p:cNvPr name="TextBox 14" id="14"/>
          <p:cNvSpPr txBox="true"/>
          <p:nvPr/>
        </p:nvSpPr>
        <p:spPr>
          <a:xfrm rot="0">
            <a:off x="4216415" y="4030391"/>
            <a:ext cx="4345951" cy="5477510"/>
          </a:xfrm>
          <a:prstGeom prst="rect">
            <a:avLst/>
          </a:prstGeom>
        </p:spPr>
        <p:txBody>
          <a:bodyPr anchor="t" rtlCol="false" tIns="0" lIns="0" bIns="0" rIns="0">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My Project’s objective is to build a model that is suitable in predicting the churn patterns of the customer based on certain customer behavior like </a:t>
            </a:r>
          </a:p>
          <a:p>
            <a:pPr algn="just" marL="561339" indent="-280669" lvl="1">
              <a:lnSpc>
                <a:spcPts val="3639"/>
              </a:lnSpc>
              <a:buFont typeface="Arial"/>
              <a:buChar char="•"/>
            </a:pPr>
            <a:r>
              <a:rPr lang="en-US" sz="2599">
                <a:solidFill>
                  <a:srgbClr val="866255"/>
                </a:solidFill>
                <a:latin typeface="Glacial Indifference"/>
                <a:ea typeface="Glacial Indifference"/>
                <a:cs typeface="Glacial Indifference"/>
                <a:sym typeface="Glacial Indifference"/>
              </a:rPr>
              <a:t>the amount they pay as an Annual Premium</a:t>
            </a:r>
          </a:p>
          <a:p>
            <a:pPr algn="just" marL="561339" indent="-280669" lvl="1">
              <a:lnSpc>
                <a:spcPts val="3639"/>
              </a:lnSpc>
              <a:buFont typeface="Arial"/>
              <a:buChar char="•"/>
            </a:pPr>
            <a:r>
              <a:rPr lang="en-US" sz="2599">
                <a:solidFill>
                  <a:srgbClr val="866255"/>
                </a:solidFill>
                <a:latin typeface="Glacial Indifference"/>
                <a:ea typeface="Glacial Indifference"/>
                <a:cs typeface="Glacial Indifference"/>
                <a:sym typeface="Glacial Indifference"/>
              </a:rPr>
              <a:t>are they Previously Insured?</a:t>
            </a:r>
          </a:p>
          <a:p>
            <a:pPr algn="just" marL="561339" indent="-280669" lvl="1">
              <a:lnSpc>
                <a:spcPts val="3639"/>
              </a:lnSpc>
              <a:buFont typeface="Arial"/>
              <a:buChar char="•"/>
            </a:pPr>
            <a:r>
              <a:rPr lang="en-US" sz="2599">
                <a:solidFill>
                  <a:srgbClr val="866255"/>
                </a:solidFill>
                <a:latin typeface="Glacial Indifference"/>
                <a:ea typeface="Glacial Indifference"/>
                <a:cs typeface="Glacial Indifference"/>
                <a:sym typeface="Glacial Indifference"/>
              </a:rPr>
              <a:t>choice of policy selling channel</a:t>
            </a:r>
          </a:p>
        </p:txBody>
      </p:sp>
      <p:sp>
        <p:nvSpPr>
          <p:cNvPr name="TextBox 15" id="15"/>
          <p:cNvSpPr txBox="true"/>
          <p:nvPr/>
        </p:nvSpPr>
        <p:spPr>
          <a:xfrm rot="0">
            <a:off x="10155535" y="2227874"/>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1.</a:t>
            </a:r>
          </a:p>
        </p:txBody>
      </p:sp>
      <p:sp>
        <p:nvSpPr>
          <p:cNvPr name="TextBox 16" id="16"/>
          <p:cNvSpPr txBox="true"/>
          <p:nvPr/>
        </p:nvSpPr>
        <p:spPr>
          <a:xfrm rot="0">
            <a:off x="10155535" y="4595482"/>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2.</a:t>
            </a:r>
          </a:p>
        </p:txBody>
      </p:sp>
      <p:sp>
        <p:nvSpPr>
          <p:cNvPr name="TextBox 17" id="17"/>
          <p:cNvSpPr txBox="true"/>
          <p:nvPr/>
        </p:nvSpPr>
        <p:spPr>
          <a:xfrm rot="0">
            <a:off x="10155535" y="7050292"/>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3.</a:t>
            </a:r>
          </a:p>
        </p:txBody>
      </p:sp>
      <p:sp>
        <p:nvSpPr>
          <p:cNvPr name="TextBox 18" id="18"/>
          <p:cNvSpPr txBox="true"/>
          <p:nvPr/>
        </p:nvSpPr>
        <p:spPr>
          <a:xfrm rot="0">
            <a:off x="11153751" y="2594221"/>
            <a:ext cx="5246274" cy="497840"/>
          </a:xfrm>
          <a:prstGeom prst="rect">
            <a:avLst/>
          </a:prstGeom>
        </p:spPr>
        <p:txBody>
          <a:bodyPr anchor="t" rtlCol="false" tIns="0" lIns="0" bIns="0" rIns="0">
            <a:spAutoFit/>
          </a:bodyPr>
          <a:lstStyle/>
          <a:p>
            <a:pPr algn="just">
              <a:lnSpc>
                <a:spcPts val="4060"/>
              </a:lnSpc>
            </a:pPr>
            <a:r>
              <a:rPr lang="en-US" sz="2900">
                <a:solidFill>
                  <a:srgbClr val="F4EEE7"/>
                </a:solidFill>
                <a:latin typeface="Glacial Indifference"/>
                <a:ea typeface="Glacial Indifference"/>
                <a:cs typeface="Glacial Indifference"/>
                <a:sym typeface="Glacial Indifference"/>
              </a:rPr>
              <a:t>Business Problem</a:t>
            </a:r>
          </a:p>
        </p:txBody>
      </p:sp>
      <p:sp>
        <p:nvSpPr>
          <p:cNvPr name="TextBox 19" id="19"/>
          <p:cNvSpPr txBox="true"/>
          <p:nvPr/>
        </p:nvSpPr>
        <p:spPr>
          <a:xfrm rot="0">
            <a:off x="11153751" y="4936794"/>
            <a:ext cx="5246274" cy="497840"/>
          </a:xfrm>
          <a:prstGeom prst="rect">
            <a:avLst/>
          </a:prstGeom>
        </p:spPr>
        <p:txBody>
          <a:bodyPr anchor="t" rtlCol="false" tIns="0" lIns="0" bIns="0" rIns="0">
            <a:spAutoFit/>
          </a:bodyPr>
          <a:lstStyle/>
          <a:p>
            <a:pPr algn="just">
              <a:lnSpc>
                <a:spcPts val="4060"/>
              </a:lnSpc>
            </a:pPr>
            <a:r>
              <a:rPr lang="en-US" sz="2900">
                <a:solidFill>
                  <a:srgbClr val="F4EEE7"/>
                </a:solidFill>
                <a:latin typeface="Glacial Indifference"/>
                <a:ea typeface="Glacial Indifference"/>
                <a:cs typeface="Glacial Indifference"/>
                <a:sym typeface="Glacial Indifference"/>
              </a:rPr>
              <a:t>Why work on this problem?</a:t>
            </a:r>
          </a:p>
        </p:txBody>
      </p:sp>
      <p:sp>
        <p:nvSpPr>
          <p:cNvPr name="TextBox 20" id="20"/>
          <p:cNvSpPr txBox="true"/>
          <p:nvPr/>
        </p:nvSpPr>
        <p:spPr>
          <a:xfrm rot="0">
            <a:off x="11153751" y="7382189"/>
            <a:ext cx="5246274" cy="497841"/>
          </a:xfrm>
          <a:prstGeom prst="rect">
            <a:avLst/>
          </a:prstGeom>
        </p:spPr>
        <p:txBody>
          <a:bodyPr anchor="t" rtlCol="false" tIns="0" lIns="0" bIns="0" rIns="0">
            <a:spAutoFit/>
          </a:bodyPr>
          <a:lstStyle/>
          <a:p>
            <a:pPr algn="just">
              <a:lnSpc>
                <a:spcPts val="4059"/>
              </a:lnSpc>
            </a:pPr>
            <a:r>
              <a:rPr lang="en-US" sz="2899">
                <a:solidFill>
                  <a:srgbClr val="F4EEE7"/>
                </a:solidFill>
                <a:latin typeface="Glacial Indifference"/>
                <a:ea typeface="Glacial Indifference"/>
                <a:cs typeface="Glacial Indifference"/>
                <a:sym typeface="Glacial Indifference"/>
              </a:rPr>
              <a:t>What will be the future step?</a:t>
            </a:r>
          </a:p>
        </p:txBody>
      </p:sp>
      <p:sp>
        <p:nvSpPr>
          <p:cNvPr name="Freeform 21" id="21"/>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20273" t="0" r="20273" b="0"/>
            <a:stretch>
              <a:fillRect/>
            </a:stretch>
          </p:blipFill>
          <p:spPr>
            <a:xfrm flipH="false" flipV="false">
              <a:off x="0" y="0"/>
              <a:ext cx="5433074" cy="13716000"/>
            </a:xfrm>
            <a:prstGeom prst="rect">
              <a:avLst/>
            </a:prstGeom>
          </p:spPr>
        </p:pic>
      </p:grpSp>
      <p:sp>
        <p:nvSpPr>
          <p:cNvPr name="TextBox 4" id="4"/>
          <p:cNvSpPr txBox="true"/>
          <p:nvPr/>
        </p:nvSpPr>
        <p:spPr>
          <a:xfrm rot="0">
            <a:off x="2755764" y="2210221"/>
            <a:ext cx="9581448" cy="1321659"/>
          </a:xfrm>
          <a:prstGeom prst="rect">
            <a:avLst/>
          </a:prstGeom>
        </p:spPr>
        <p:txBody>
          <a:bodyPr anchor="t" rtlCol="false" tIns="0" lIns="0" bIns="0" rIns="0">
            <a:spAutoFit/>
          </a:bodyPr>
          <a:lstStyle/>
          <a:p>
            <a:pPr algn="r">
              <a:lnSpc>
                <a:spcPts val="9544"/>
              </a:lnSpc>
            </a:pPr>
            <a:r>
              <a:rPr lang="en-US" b="true" sz="8088">
                <a:solidFill>
                  <a:srgbClr val="866255"/>
                </a:solidFill>
                <a:latin typeface="The Seasons Bold"/>
                <a:ea typeface="The Seasons Bold"/>
                <a:cs typeface="The Seasons Bold"/>
                <a:sym typeface="The Seasons Bold"/>
              </a:rPr>
              <a:t>BUSINESS PROBLEM</a:t>
            </a:r>
          </a:p>
        </p:txBody>
      </p:sp>
      <p:sp>
        <p:nvSpPr>
          <p:cNvPr name="TextBox 5" id="5"/>
          <p:cNvSpPr txBox="true"/>
          <p:nvPr/>
        </p:nvSpPr>
        <p:spPr>
          <a:xfrm rot="0">
            <a:off x="1601297" y="4045262"/>
            <a:ext cx="10995460" cy="4563110"/>
          </a:xfrm>
          <a:prstGeom prst="rect">
            <a:avLst/>
          </a:prstGeom>
        </p:spPr>
        <p:txBody>
          <a:bodyPr anchor="t" rtlCol="false" tIns="0" lIns="0" bIns="0" rIns="0">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The problem statement is to figure out the response (yes or no) of vehicle insurance seeking customers to renew the policy or ignore the policy. </a:t>
            </a:r>
          </a:p>
          <a:p>
            <a:pPr algn="just">
              <a:lnSpc>
                <a:spcPts val="3639"/>
              </a:lnSpc>
            </a:pPr>
            <a:r>
              <a:rPr lang="en-US" sz="2599">
                <a:solidFill>
                  <a:srgbClr val="866255"/>
                </a:solidFill>
                <a:latin typeface="Glacial Indifference"/>
                <a:ea typeface="Glacial Indifference"/>
                <a:cs typeface="Glacial Indifference"/>
                <a:sym typeface="Glacial Indifference"/>
              </a:rPr>
              <a:t>This depends on various factors and some important criteria(s).</a:t>
            </a:r>
          </a:p>
          <a:p>
            <a:pPr algn="just">
              <a:lnSpc>
                <a:spcPts val="3639"/>
              </a:lnSpc>
            </a:pPr>
          </a:p>
          <a:p>
            <a:pPr algn="just">
              <a:lnSpc>
                <a:spcPts val="3639"/>
              </a:lnSpc>
            </a:pPr>
            <a:r>
              <a:rPr lang="en-US" sz="2599">
                <a:solidFill>
                  <a:srgbClr val="866255"/>
                </a:solidFill>
                <a:latin typeface="Glacial Indifference"/>
                <a:ea typeface="Glacial Indifference"/>
                <a:cs typeface="Glacial Indifference"/>
                <a:sym typeface="Glacial Indifference"/>
              </a:rPr>
              <a:t>The dataset contains the details of the individual customers, including age, gender, annual premium, vehicle age, vehicle damage, and so on. These are called as features.</a:t>
            </a:r>
          </a:p>
          <a:p>
            <a:pPr algn="just">
              <a:lnSpc>
                <a:spcPts val="3639"/>
              </a:lnSpc>
            </a:pPr>
          </a:p>
          <a:p>
            <a:pPr algn="just">
              <a:lnSpc>
                <a:spcPts val="3639"/>
              </a:lnSpc>
            </a:pPr>
            <a:r>
              <a:rPr lang="en-US" sz="2599">
                <a:solidFill>
                  <a:srgbClr val="866255"/>
                </a:solidFill>
                <a:latin typeface="Glacial Indifference"/>
                <a:ea typeface="Glacial Indifference"/>
                <a:cs typeface="Glacial Indifference"/>
                <a:sym typeface="Glacial Indifference"/>
              </a:rPr>
              <a:t>There are 12 features in total and the one target variable which is ‘response/churn’.</a:t>
            </a:r>
          </a:p>
        </p:txBody>
      </p:sp>
      <p:sp>
        <p:nvSpPr>
          <p:cNvPr name="Freeform 6" id="6"/>
          <p:cNvSpPr/>
          <p:nvPr/>
        </p:nvSpPr>
        <p:spPr>
          <a:xfrm flipH="false" flipV="false" rot="0">
            <a:off x="11521920" y="0"/>
            <a:ext cx="2691275" cy="681870"/>
          </a:xfrm>
          <a:custGeom>
            <a:avLst/>
            <a:gdLst/>
            <a:ahLst/>
            <a:cxnLst/>
            <a:rect r="r" b="b" t="t" l="l"/>
            <a:pathLst>
              <a:path h="681870" w="2691275">
                <a:moveTo>
                  <a:pt x="0" y="0"/>
                </a:moveTo>
                <a:lnTo>
                  <a:pt x="2691274" y="0"/>
                </a:lnTo>
                <a:lnTo>
                  <a:pt x="2691274" y="681870"/>
                </a:lnTo>
                <a:lnTo>
                  <a:pt x="0" y="681870"/>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3911480" y="3646943"/>
            <a:ext cx="1815392" cy="1804903"/>
            <a:chOff x="0" y="0"/>
            <a:chExt cx="1456808" cy="1448392"/>
          </a:xfrm>
        </p:grpSpPr>
        <p:sp>
          <p:nvSpPr>
            <p:cNvPr name="Freeform 3" id="3"/>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4" id="4"/>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857989" y="3646943"/>
            <a:ext cx="1815392" cy="1804903"/>
            <a:chOff x="0" y="0"/>
            <a:chExt cx="1456808" cy="1448392"/>
          </a:xfrm>
        </p:grpSpPr>
        <p:sp>
          <p:nvSpPr>
            <p:cNvPr name="Freeform 6" id="6"/>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7" id="7"/>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67551" y="3646943"/>
            <a:ext cx="1815392" cy="1804903"/>
            <a:chOff x="0" y="0"/>
            <a:chExt cx="1456808" cy="1448392"/>
          </a:xfrm>
        </p:grpSpPr>
        <p:sp>
          <p:nvSpPr>
            <p:cNvPr name="Freeform 9" id="9"/>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10" id="10"/>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8773638"/>
            <a:ext cx="18288000" cy="1513362"/>
            <a:chOff x="0" y="0"/>
            <a:chExt cx="24384000" cy="2017815"/>
          </a:xfrm>
        </p:grpSpPr>
        <p:pic>
          <p:nvPicPr>
            <p:cNvPr name="Picture 12" id="12"/>
            <p:cNvPicPr>
              <a:picLocks noChangeAspect="true"/>
            </p:cNvPicPr>
            <p:nvPr/>
          </p:nvPicPr>
          <p:blipFill>
            <a:blip r:embed="rId2"/>
            <a:srcRect l="0" t="47243" r="0" b="47243"/>
            <a:stretch>
              <a:fillRect/>
            </a:stretch>
          </p:blipFill>
          <p:spPr>
            <a:xfrm flipH="false" flipV="false">
              <a:off x="0" y="0"/>
              <a:ext cx="24384000" cy="2017815"/>
            </a:xfrm>
            <a:prstGeom prst="rect">
              <a:avLst/>
            </a:prstGeom>
          </p:spPr>
        </p:pic>
      </p:grpSp>
      <p:sp>
        <p:nvSpPr>
          <p:cNvPr name="TextBox 13" id="13"/>
          <p:cNvSpPr txBox="true"/>
          <p:nvPr/>
        </p:nvSpPr>
        <p:spPr>
          <a:xfrm rot="0">
            <a:off x="3566600" y="578959"/>
            <a:ext cx="10517602" cy="2546574"/>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STEPS OF THE PROJECT</a:t>
            </a:r>
          </a:p>
        </p:txBody>
      </p:sp>
      <p:sp>
        <p:nvSpPr>
          <p:cNvPr name="TextBox 14" id="14"/>
          <p:cNvSpPr txBox="true"/>
          <p:nvPr/>
        </p:nvSpPr>
        <p:spPr>
          <a:xfrm rot="0">
            <a:off x="620601" y="5672149"/>
            <a:ext cx="2505153" cy="430791"/>
          </a:xfrm>
          <a:prstGeom prst="rect">
            <a:avLst/>
          </a:prstGeom>
        </p:spPr>
        <p:txBody>
          <a:bodyPr anchor="t" rtlCol="false" tIns="0" lIns="0" bIns="0" rIns="0">
            <a:spAutoFit/>
          </a:bodyPr>
          <a:lstStyle/>
          <a:p>
            <a:pPr algn="ctr">
              <a:lnSpc>
                <a:spcPts val="3555"/>
              </a:lnSpc>
            </a:pPr>
            <a:r>
              <a:rPr lang="en-US" sz="2539">
                <a:solidFill>
                  <a:srgbClr val="866255"/>
                </a:solidFill>
                <a:latin typeface="Glacial Indifference"/>
                <a:ea typeface="Glacial Indifference"/>
                <a:cs typeface="Glacial Indifference"/>
                <a:sym typeface="Glacial Indifference"/>
              </a:rPr>
              <a:t>Business Problem</a:t>
            </a:r>
          </a:p>
        </p:txBody>
      </p:sp>
      <p:sp>
        <p:nvSpPr>
          <p:cNvPr name="TextBox 15" id="15"/>
          <p:cNvSpPr txBox="true"/>
          <p:nvPr/>
        </p:nvSpPr>
        <p:spPr>
          <a:xfrm rot="0">
            <a:off x="1363772" y="3941896"/>
            <a:ext cx="1018810" cy="1088272"/>
          </a:xfrm>
          <a:prstGeom prst="rect">
            <a:avLst/>
          </a:prstGeom>
        </p:spPr>
        <p:txBody>
          <a:bodyPr anchor="t" rtlCol="false" tIns="0" lIns="0" bIns="0" rIns="0">
            <a:spAutoFit/>
          </a:bodyPr>
          <a:lstStyle/>
          <a:p>
            <a:pPr algn="ctr">
              <a:lnSpc>
                <a:spcPts val="8866"/>
              </a:lnSpc>
            </a:pPr>
            <a:r>
              <a:rPr lang="en-US" sz="6333" b="true">
                <a:solidFill>
                  <a:srgbClr val="F4EEE7"/>
                </a:solidFill>
                <a:latin typeface="Glacial Indifference Bold"/>
                <a:ea typeface="Glacial Indifference Bold"/>
                <a:cs typeface="Glacial Indifference Bold"/>
                <a:sym typeface="Glacial Indifference Bold"/>
              </a:rPr>
              <a:t>1</a:t>
            </a:r>
          </a:p>
        </p:txBody>
      </p:sp>
      <p:sp>
        <p:nvSpPr>
          <p:cNvPr name="TextBox 16" id="16"/>
          <p:cNvSpPr txBox="true"/>
          <p:nvPr/>
        </p:nvSpPr>
        <p:spPr>
          <a:xfrm rot="0">
            <a:off x="4311061" y="3941896"/>
            <a:ext cx="1018810" cy="1088272"/>
          </a:xfrm>
          <a:prstGeom prst="rect">
            <a:avLst/>
          </a:prstGeom>
        </p:spPr>
        <p:txBody>
          <a:bodyPr anchor="t" rtlCol="false" tIns="0" lIns="0" bIns="0" rIns="0">
            <a:spAutoFit/>
          </a:bodyPr>
          <a:lstStyle/>
          <a:p>
            <a:pPr algn="ctr">
              <a:lnSpc>
                <a:spcPts val="8866"/>
              </a:lnSpc>
            </a:pPr>
            <a:r>
              <a:rPr lang="en-US" sz="6333" b="true">
                <a:solidFill>
                  <a:srgbClr val="F4EEE7"/>
                </a:solidFill>
                <a:latin typeface="Glacial Indifference Bold"/>
                <a:ea typeface="Glacial Indifference Bold"/>
                <a:cs typeface="Glacial Indifference Bold"/>
                <a:sym typeface="Glacial Indifference Bold"/>
              </a:rPr>
              <a:t>2</a:t>
            </a:r>
          </a:p>
        </p:txBody>
      </p:sp>
      <p:sp>
        <p:nvSpPr>
          <p:cNvPr name="TextBox 17" id="17"/>
          <p:cNvSpPr txBox="true"/>
          <p:nvPr/>
        </p:nvSpPr>
        <p:spPr>
          <a:xfrm rot="0">
            <a:off x="7258231" y="3941896"/>
            <a:ext cx="1018810" cy="1088272"/>
          </a:xfrm>
          <a:prstGeom prst="rect">
            <a:avLst/>
          </a:prstGeom>
        </p:spPr>
        <p:txBody>
          <a:bodyPr anchor="t" rtlCol="false" tIns="0" lIns="0" bIns="0" rIns="0">
            <a:spAutoFit/>
          </a:bodyPr>
          <a:lstStyle/>
          <a:p>
            <a:pPr algn="ctr">
              <a:lnSpc>
                <a:spcPts val="8866"/>
              </a:lnSpc>
            </a:pPr>
            <a:r>
              <a:rPr lang="en-US" sz="6333" b="true">
                <a:solidFill>
                  <a:srgbClr val="F4EEE7"/>
                </a:solidFill>
                <a:latin typeface="Glacial Indifference Bold"/>
                <a:ea typeface="Glacial Indifference Bold"/>
                <a:cs typeface="Glacial Indifference Bold"/>
                <a:sym typeface="Glacial Indifference Bold"/>
              </a:rPr>
              <a:t>3</a:t>
            </a:r>
          </a:p>
        </p:txBody>
      </p:sp>
      <p:grpSp>
        <p:nvGrpSpPr>
          <p:cNvPr name="Group 18" id="18"/>
          <p:cNvGrpSpPr/>
          <p:nvPr/>
        </p:nvGrpSpPr>
        <p:grpSpPr>
          <a:xfrm rot="0">
            <a:off x="12566631" y="3646943"/>
            <a:ext cx="1815392" cy="1804903"/>
            <a:chOff x="0" y="0"/>
            <a:chExt cx="1456808" cy="1448392"/>
          </a:xfrm>
        </p:grpSpPr>
        <p:sp>
          <p:nvSpPr>
            <p:cNvPr name="Freeform 19" id="19"/>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20" id="20"/>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513140" y="3646943"/>
            <a:ext cx="1815392" cy="1804903"/>
            <a:chOff x="0" y="0"/>
            <a:chExt cx="1456808" cy="1448392"/>
          </a:xfrm>
        </p:grpSpPr>
        <p:sp>
          <p:nvSpPr>
            <p:cNvPr name="Freeform 22" id="22"/>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23" id="23"/>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9622702" y="3646943"/>
            <a:ext cx="1815392" cy="1804903"/>
            <a:chOff x="0" y="0"/>
            <a:chExt cx="1456808" cy="1448392"/>
          </a:xfrm>
        </p:grpSpPr>
        <p:sp>
          <p:nvSpPr>
            <p:cNvPr name="Freeform 25" id="25"/>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26" id="26"/>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0018923" y="3941896"/>
            <a:ext cx="1018810" cy="1088272"/>
          </a:xfrm>
          <a:prstGeom prst="rect">
            <a:avLst/>
          </a:prstGeom>
        </p:spPr>
        <p:txBody>
          <a:bodyPr anchor="t" rtlCol="false" tIns="0" lIns="0" bIns="0" rIns="0">
            <a:spAutoFit/>
          </a:bodyPr>
          <a:lstStyle/>
          <a:p>
            <a:pPr algn="ctr">
              <a:lnSpc>
                <a:spcPts val="8866"/>
              </a:lnSpc>
            </a:pPr>
            <a:r>
              <a:rPr lang="en-US" sz="6333" b="true">
                <a:solidFill>
                  <a:srgbClr val="F4EEE7"/>
                </a:solidFill>
                <a:latin typeface="Glacial Indifference Bold"/>
                <a:ea typeface="Glacial Indifference Bold"/>
                <a:cs typeface="Glacial Indifference Bold"/>
                <a:sym typeface="Glacial Indifference Bold"/>
              </a:rPr>
              <a:t>4</a:t>
            </a:r>
          </a:p>
        </p:txBody>
      </p:sp>
      <p:sp>
        <p:nvSpPr>
          <p:cNvPr name="TextBox 28" id="28"/>
          <p:cNvSpPr txBox="true"/>
          <p:nvPr/>
        </p:nvSpPr>
        <p:spPr>
          <a:xfrm rot="0">
            <a:off x="12966212" y="3941896"/>
            <a:ext cx="1018810" cy="1088272"/>
          </a:xfrm>
          <a:prstGeom prst="rect">
            <a:avLst/>
          </a:prstGeom>
        </p:spPr>
        <p:txBody>
          <a:bodyPr anchor="t" rtlCol="false" tIns="0" lIns="0" bIns="0" rIns="0">
            <a:spAutoFit/>
          </a:bodyPr>
          <a:lstStyle/>
          <a:p>
            <a:pPr algn="ctr">
              <a:lnSpc>
                <a:spcPts val="8866"/>
              </a:lnSpc>
            </a:pPr>
            <a:r>
              <a:rPr lang="en-US" sz="6333" b="true">
                <a:solidFill>
                  <a:srgbClr val="F4EEE7"/>
                </a:solidFill>
                <a:latin typeface="Glacial Indifference Bold"/>
                <a:ea typeface="Glacial Indifference Bold"/>
                <a:cs typeface="Glacial Indifference Bold"/>
                <a:sym typeface="Glacial Indifference Bold"/>
              </a:rPr>
              <a:t>5</a:t>
            </a:r>
          </a:p>
        </p:txBody>
      </p:sp>
      <p:sp>
        <p:nvSpPr>
          <p:cNvPr name="TextBox 29" id="29"/>
          <p:cNvSpPr txBox="true"/>
          <p:nvPr/>
        </p:nvSpPr>
        <p:spPr>
          <a:xfrm rot="0">
            <a:off x="15913382" y="3941896"/>
            <a:ext cx="1018810" cy="1088272"/>
          </a:xfrm>
          <a:prstGeom prst="rect">
            <a:avLst/>
          </a:prstGeom>
        </p:spPr>
        <p:txBody>
          <a:bodyPr anchor="t" rtlCol="false" tIns="0" lIns="0" bIns="0" rIns="0">
            <a:spAutoFit/>
          </a:bodyPr>
          <a:lstStyle/>
          <a:p>
            <a:pPr algn="ctr">
              <a:lnSpc>
                <a:spcPts val="8866"/>
              </a:lnSpc>
            </a:pPr>
            <a:r>
              <a:rPr lang="en-US" sz="6333" b="true">
                <a:solidFill>
                  <a:srgbClr val="F4EEE7"/>
                </a:solidFill>
                <a:latin typeface="Glacial Indifference Bold"/>
                <a:ea typeface="Glacial Indifference Bold"/>
                <a:cs typeface="Glacial Indifference Bold"/>
                <a:sym typeface="Glacial Indifference Bold"/>
              </a:rPr>
              <a:t>6</a:t>
            </a:r>
          </a:p>
        </p:txBody>
      </p:sp>
      <p:sp>
        <p:nvSpPr>
          <p:cNvPr name="TextBox 30" id="30"/>
          <p:cNvSpPr txBox="true"/>
          <p:nvPr/>
        </p:nvSpPr>
        <p:spPr>
          <a:xfrm rot="0">
            <a:off x="3566600" y="5672149"/>
            <a:ext cx="2505153" cy="430791"/>
          </a:xfrm>
          <a:prstGeom prst="rect">
            <a:avLst/>
          </a:prstGeom>
        </p:spPr>
        <p:txBody>
          <a:bodyPr anchor="t" rtlCol="false" tIns="0" lIns="0" bIns="0" rIns="0">
            <a:spAutoFit/>
          </a:bodyPr>
          <a:lstStyle/>
          <a:p>
            <a:pPr algn="ctr">
              <a:lnSpc>
                <a:spcPts val="3555"/>
              </a:lnSpc>
            </a:pPr>
            <a:r>
              <a:rPr lang="en-US" sz="2539">
                <a:solidFill>
                  <a:srgbClr val="866255"/>
                </a:solidFill>
                <a:latin typeface="Glacial Indifference"/>
                <a:ea typeface="Glacial Indifference"/>
                <a:cs typeface="Glacial Indifference"/>
                <a:sym typeface="Glacial Indifference"/>
              </a:rPr>
              <a:t>Data collection</a:t>
            </a:r>
          </a:p>
        </p:txBody>
      </p:sp>
      <p:sp>
        <p:nvSpPr>
          <p:cNvPr name="TextBox 31" id="31"/>
          <p:cNvSpPr txBox="true"/>
          <p:nvPr/>
        </p:nvSpPr>
        <p:spPr>
          <a:xfrm rot="0">
            <a:off x="6515060" y="5639894"/>
            <a:ext cx="2505153" cy="878466"/>
          </a:xfrm>
          <a:prstGeom prst="rect">
            <a:avLst/>
          </a:prstGeom>
        </p:spPr>
        <p:txBody>
          <a:bodyPr anchor="t" rtlCol="false" tIns="0" lIns="0" bIns="0" rIns="0">
            <a:spAutoFit/>
          </a:bodyPr>
          <a:lstStyle/>
          <a:p>
            <a:pPr algn="ctr">
              <a:lnSpc>
                <a:spcPts val="3555"/>
              </a:lnSpc>
            </a:pPr>
            <a:r>
              <a:rPr lang="en-US" sz="2539">
                <a:solidFill>
                  <a:srgbClr val="866255"/>
                </a:solidFill>
                <a:latin typeface="Glacial Indifference"/>
                <a:ea typeface="Glacial Indifference"/>
                <a:cs typeface="Glacial Indifference"/>
                <a:sym typeface="Glacial Indifference"/>
              </a:rPr>
              <a:t>Data Preprocessing</a:t>
            </a:r>
          </a:p>
        </p:txBody>
      </p:sp>
      <p:sp>
        <p:nvSpPr>
          <p:cNvPr name="TextBox 32" id="32"/>
          <p:cNvSpPr txBox="true"/>
          <p:nvPr/>
        </p:nvSpPr>
        <p:spPr>
          <a:xfrm rot="0">
            <a:off x="9373274" y="5672149"/>
            <a:ext cx="2505153" cy="878466"/>
          </a:xfrm>
          <a:prstGeom prst="rect">
            <a:avLst/>
          </a:prstGeom>
        </p:spPr>
        <p:txBody>
          <a:bodyPr anchor="t" rtlCol="false" tIns="0" lIns="0" bIns="0" rIns="0">
            <a:spAutoFit/>
          </a:bodyPr>
          <a:lstStyle/>
          <a:p>
            <a:pPr algn="ctr">
              <a:lnSpc>
                <a:spcPts val="3555"/>
              </a:lnSpc>
            </a:pPr>
            <a:r>
              <a:rPr lang="en-US" sz="2539">
                <a:solidFill>
                  <a:srgbClr val="866255"/>
                </a:solidFill>
                <a:latin typeface="Glacial Indifference"/>
                <a:ea typeface="Glacial Indifference"/>
                <a:cs typeface="Glacial Indifference"/>
                <a:sym typeface="Glacial Indifference"/>
              </a:rPr>
              <a:t>Exploratory Data Analysis</a:t>
            </a:r>
          </a:p>
        </p:txBody>
      </p:sp>
      <p:sp>
        <p:nvSpPr>
          <p:cNvPr name="TextBox 33" id="33"/>
          <p:cNvSpPr txBox="true"/>
          <p:nvPr/>
        </p:nvSpPr>
        <p:spPr>
          <a:xfrm rot="0">
            <a:off x="12326102" y="5672149"/>
            <a:ext cx="2505153" cy="430791"/>
          </a:xfrm>
          <a:prstGeom prst="rect">
            <a:avLst/>
          </a:prstGeom>
        </p:spPr>
        <p:txBody>
          <a:bodyPr anchor="t" rtlCol="false" tIns="0" lIns="0" bIns="0" rIns="0">
            <a:spAutoFit/>
          </a:bodyPr>
          <a:lstStyle/>
          <a:p>
            <a:pPr algn="ctr">
              <a:lnSpc>
                <a:spcPts val="3555"/>
              </a:lnSpc>
            </a:pPr>
            <a:r>
              <a:rPr lang="en-US" sz="2539">
                <a:solidFill>
                  <a:srgbClr val="866255"/>
                </a:solidFill>
                <a:latin typeface="Glacial Indifference"/>
                <a:ea typeface="Glacial Indifference"/>
                <a:cs typeface="Glacial Indifference"/>
                <a:sym typeface="Glacial Indifference"/>
              </a:rPr>
              <a:t>Feature Selection</a:t>
            </a:r>
          </a:p>
        </p:txBody>
      </p:sp>
      <p:sp>
        <p:nvSpPr>
          <p:cNvPr name="TextBox 34" id="34"/>
          <p:cNvSpPr txBox="true"/>
          <p:nvPr/>
        </p:nvSpPr>
        <p:spPr>
          <a:xfrm rot="0">
            <a:off x="15179948" y="5672149"/>
            <a:ext cx="2505153" cy="878466"/>
          </a:xfrm>
          <a:prstGeom prst="rect">
            <a:avLst/>
          </a:prstGeom>
        </p:spPr>
        <p:txBody>
          <a:bodyPr anchor="t" rtlCol="false" tIns="0" lIns="0" bIns="0" rIns="0">
            <a:spAutoFit/>
          </a:bodyPr>
          <a:lstStyle/>
          <a:p>
            <a:pPr algn="ctr">
              <a:lnSpc>
                <a:spcPts val="3555"/>
              </a:lnSpc>
            </a:pPr>
            <a:r>
              <a:rPr lang="en-US" sz="2539">
                <a:solidFill>
                  <a:srgbClr val="866255"/>
                </a:solidFill>
                <a:latin typeface="Glacial Indifference"/>
                <a:ea typeface="Glacial Indifference"/>
                <a:cs typeface="Glacial Indifference"/>
                <a:sym typeface="Glacial Indifference"/>
              </a:rPr>
              <a:t>Model Building and Evaluation</a:t>
            </a:r>
          </a:p>
        </p:txBody>
      </p:sp>
      <p:sp>
        <p:nvSpPr>
          <p:cNvPr name="Freeform 35" id="35"/>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5363242" cy="10287000"/>
            <a:chOff x="0" y="0"/>
            <a:chExt cx="7150989" cy="13716000"/>
          </a:xfrm>
        </p:grpSpPr>
        <p:pic>
          <p:nvPicPr>
            <p:cNvPr name="Picture 3" id="3"/>
            <p:cNvPicPr>
              <a:picLocks noChangeAspect="true"/>
            </p:cNvPicPr>
            <p:nvPr/>
          </p:nvPicPr>
          <p:blipFill>
            <a:blip r:embed="rId2"/>
            <a:srcRect l="10873" t="0" r="10873" b="0"/>
            <a:stretch>
              <a:fillRect/>
            </a:stretch>
          </p:blipFill>
          <p:spPr>
            <a:xfrm flipH="false" flipV="false">
              <a:off x="0" y="0"/>
              <a:ext cx="7150989" cy="13716000"/>
            </a:xfrm>
            <a:prstGeom prst="rect">
              <a:avLst/>
            </a:prstGeom>
          </p:spPr>
        </p:pic>
      </p:grpSp>
      <p:sp>
        <p:nvSpPr>
          <p:cNvPr name="Freeform 4" id="4"/>
          <p:cNvSpPr/>
          <p:nvPr/>
        </p:nvSpPr>
        <p:spPr>
          <a:xfrm flipH="false" flipV="false" rot="0">
            <a:off x="5769496" y="5336506"/>
            <a:ext cx="3598269" cy="2660789"/>
          </a:xfrm>
          <a:custGeom>
            <a:avLst/>
            <a:gdLst/>
            <a:ahLst/>
            <a:cxnLst/>
            <a:rect r="r" b="b" t="t" l="l"/>
            <a:pathLst>
              <a:path h="2660789" w="3598269">
                <a:moveTo>
                  <a:pt x="0" y="0"/>
                </a:moveTo>
                <a:lnTo>
                  <a:pt x="3598269" y="0"/>
                </a:lnTo>
                <a:lnTo>
                  <a:pt x="3598269" y="2660789"/>
                </a:lnTo>
                <a:lnTo>
                  <a:pt x="0" y="2660789"/>
                </a:lnTo>
                <a:lnTo>
                  <a:pt x="0" y="0"/>
                </a:lnTo>
                <a:close/>
              </a:path>
            </a:pathLst>
          </a:custGeom>
          <a:blipFill>
            <a:blip r:embed="rId3"/>
            <a:stretch>
              <a:fillRect l="0" t="0" r="0" b="0"/>
            </a:stretch>
          </a:blipFill>
        </p:spPr>
      </p:sp>
      <p:sp>
        <p:nvSpPr>
          <p:cNvPr name="Freeform 5" id="5"/>
          <p:cNvSpPr/>
          <p:nvPr/>
        </p:nvSpPr>
        <p:spPr>
          <a:xfrm flipH="false" flipV="false" rot="0">
            <a:off x="10068318" y="5143500"/>
            <a:ext cx="2853795" cy="2853795"/>
          </a:xfrm>
          <a:custGeom>
            <a:avLst/>
            <a:gdLst/>
            <a:ahLst/>
            <a:cxnLst/>
            <a:rect r="r" b="b" t="t" l="l"/>
            <a:pathLst>
              <a:path h="2853795" w="2853795">
                <a:moveTo>
                  <a:pt x="0" y="0"/>
                </a:moveTo>
                <a:lnTo>
                  <a:pt x="2853795" y="0"/>
                </a:lnTo>
                <a:lnTo>
                  <a:pt x="2853795" y="2853795"/>
                </a:lnTo>
                <a:lnTo>
                  <a:pt x="0" y="2853795"/>
                </a:lnTo>
                <a:lnTo>
                  <a:pt x="0" y="0"/>
                </a:lnTo>
                <a:close/>
              </a:path>
            </a:pathLst>
          </a:custGeom>
          <a:blipFill>
            <a:blip r:embed="rId4"/>
            <a:stretch>
              <a:fillRect l="0" t="0" r="0" b="0"/>
            </a:stretch>
          </a:blipFill>
        </p:spPr>
      </p:sp>
      <p:sp>
        <p:nvSpPr>
          <p:cNvPr name="Freeform 6" id="6"/>
          <p:cNvSpPr/>
          <p:nvPr/>
        </p:nvSpPr>
        <p:spPr>
          <a:xfrm flipH="false" flipV="false" rot="0">
            <a:off x="13586107" y="5336506"/>
            <a:ext cx="3958677" cy="2535807"/>
          </a:xfrm>
          <a:custGeom>
            <a:avLst/>
            <a:gdLst/>
            <a:ahLst/>
            <a:cxnLst/>
            <a:rect r="r" b="b" t="t" l="l"/>
            <a:pathLst>
              <a:path h="2535807" w="3958677">
                <a:moveTo>
                  <a:pt x="0" y="0"/>
                </a:moveTo>
                <a:lnTo>
                  <a:pt x="3958676" y="0"/>
                </a:lnTo>
                <a:lnTo>
                  <a:pt x="3958676" y="2535807"/>
                </a:lnTo>
                <a:lnTo>
                  <a:pt x="0" y="2535807"/>
                </a:lnTo>
                <a:lnTo>
                  <a:pt x="0" y="0"/>
                </a:lnTo>
                <a:close/>
              </a:path>
            </a:pathLst>
          </a:custGeom>
          <a:blipFill>
            <a:blip r:embed="rId5"/>
            <a:stretch>
              <a:fillRect l="0" t="0" r="0" b="0"/>
            </a:stretch>
          </a:blipFill>
        </p:spPr>
      </p:sp>
      <p:sp>
        <p:nvSpPr>
          <p:cNvPr name="TextBox 7" id="7"/>
          <p:cNvSpPr txBox="true"/>
          <p:nvPr/>
        </p:nvSpPr>
        <p:spPr>
          <a:xfrm rot="0">
            <a:off x="7296779" y="188105"/>
            <a:ext cx="9283471" cy="3771489"/>
          </a:xfrm>
          <a:prstGeom prst="rect">
            <a:avLst/>
          </a:prstGeom>
        </p:spPr>
        <p:txBody>
          <a:bodyPr anchor="t" rtlCol="false" tIns="0" lIns="0" bIns="0" rIns="0">
            <a:spAutoFit/>
          </a:bodyPr>
          <a:lstStyle/>
          <a:p>
            <a:pPr algn="l">
              <a:lnSpc>
                <a:spcPts val="9544"/>
              </a:lnSpc>
            </a:pPr>
            <a:r>
              <a:rPr lang="en-US" sz="8088" b="true">
                <a:solidFill>
                  <a:srgbClr val="866255"/>
                </a:solidFill>
                <a:latin typeface="The Seasons Bold"/>
                <a:ea typeface="The Seasons Bold"/>
                <a:cs typeface="The Seasons Bold"/>
                <a:sym typeface="The Seasons Bold"/>
              </a:rPr>
              <a:t>DATA PREPROCESSING AND ENCODING</a:t>
            </a:r>
          </a:p>
        </p:txBody>
      </p:sp>
      <p:sp>
        <p:nvSpPr>
          <p:cNvPr name="TextBox 8" id="8"/>
          <p:cNvSpPr txBox="true"/>
          <p:nvPr/>
        </p:nvSpPr>
        <p:spPr>
          <a:xfrm rot="0">
            <a:off x="6180838" y="8323928"/>
            <a:ext cx="10399411" cy="1414145"/>
          </a:xfrm>
          <a:prstGeom prst="rect">
            <a:avLst/>
          </a:prstGeom>
        </p:spPr>
        <p:txBody>
          <a:bodyPr anchor="t" rtlCol="false" tIns="0" lIns="0" bIns="0" rIns="0">
            <a:spAutoFit/>
          </a:bodyPr>
          <a:lstStyle/>
          <a:p>
            <a:pPr algn="l">
              <a:lnSpc>
                <a:spcPts val="3639"/>
              </a:lnSpc>
            </a:pPr>
            <a:r>
              <a:rPr lang="en-US" sz="2599" b="true">
                <a:solidFill>
                  <a:srgbClr val="866255"/>
                </a:solidFill>
                <a:latin typeface="The Seasons Bold"/>
                <a:ea typeface="The Seasons Bold"/>
                <a:cs typeface="The Seasons Bold"/>
                <a:sym typeface="The Seasons Bold"/>
              </a:rPr>
              <a:t>Ordinal Encoding- Vehicle Age</a:t>
            </a:r>
            <a:r>
              <a:rPr lang="en-US" sz="2599" b="true">
                <a:solidFill>
                  <a:srgbClr val="212465"/>
                </a:solidFill>
                <a:latin typeface="The Seasons Bold"/>
                <a:ea typeface="The Seasons Bold"/>
                <a:cs typeface="The Seasons Bold"/>
                <a:sym typeface="The Seasons Bold"/>
              </a:rPr>
              <a:t> (&gt;2 years, 1-2 years, &lt;1 year)</a:t>
            </a:r>
          </a:p>
          <a:p>
            <a:pPr algn="l">
              <a:lnSpc>
                <a:spcPts val="3639"/>
              </a:lnSpc>
            </a:pPr>
            <a:r>
              <a:rPr lang="en-US" sz="2599" b="true">
                <a:solidFill>
                  <a:srgbClr val="866255"/>
                </a:solidFill>
                <a:latin typeface="The Seasons Bold"/>
                <a:ea typeface="The Seasons Bold"/>
                <a:cs typeface="The Seasons Bold"/>
                <a:sym typeface="The Seasons Bold"/>
              </a:rPr>
              <a:t>Mean Encoding- Policy Sales channel</a:t>
            </a:r>
          </a:p>
          <a:p>
            <a:pPr algn="l">
              <a:lnSpc>
                <a:spcPts val="3639"/>
              </a:lnSpc>
              <a:spcBef>
                <a:spcPct val="0"/>
              </a:spcBef>
            </a:pPr>
            <a:r>
              <a:rPr lang="en-US" b="true" sz="2599">
                <a:solidFill>
                  <a:srgbClr val="866255"/>
                </a:solidFill>
                <a:latin typeface="The Seasons Bold"/>
                <a:ea typeface="The Seasons Bold"/>
                <a:cs typeface="The Seasons Bold"/>
                <a:sym typeface="The Seasons Bold"/>
              </a:rPr>
              <a:t>One hot Encoding- Gender and vehicle damage</a:t>
            </a:r>
          </a:p>
        </p:txBody>
      </p:sp>
      <p:sp>
        <p:nvSpPr>
          <p:cNvPr name="Freeform 9" id="9"/>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5363242" cy="10287000"/>
            <a:chOff x="0" y="0"/>
            <a:chExt cx="7150989" cy="13716000"/>
          </a:xfrm>
        </p:grpSpPr>
        <p:pic>
          <p:nvPicPr>
            <p:cNvPr name="Picture 3" id="3"/>
            <p:cNvPicPr>
              <a:picLocks noChangeAspect="true"/>
            </p:cNvPicPr>
            <p:nvPr/>
          </p:nvPicPr>
          <p:blipFill>
            <a:blip r:embed="rId3"/>
            <a:srcRect l="10873" t="0" r="10873" b="0"/>
            <a:stretch>
              <a:fillRect/>
            </a:stretch>
          </p:blipFill>
          <p:spPr>
            <a:xfrm flipH="false" flipV="false">
              <a:off x="0" y="0"/>
              <a:ext cx="7150989" cy="13716000"/>
            </a:xfrm>
            <a:prstGeom prst="rect">
              <a:avLst/>
            </a:prstGeom>
          </p:spPr>
        </p:pic>
      </p:grpSp>
      <p:sp>
        <p:nvSpPr>
          <p:cNvPr name="TextBox 4" id="4"/>
          <p:cNvSpPr txBox="true"/>
          <p:nvPr/>
        </p:nvSpPr>
        <p:spPr>
          <a:xfrm rot="0">
            <a:off x="7296779" y="188105"/>
            <a:ext cx="9283471" cy="2546574"/>
          </a:xfrm>
          <a:prstGeom prst="rect">
            <a:avLst/>
          </a:prstGeom>
        </p:spPr>
        <p:txBody>
          <a:bodyPr anchor="t" rtlCol="false" tIns="0" lIns="0" bIns="0" rIns="0">
            <a:spAutoFit/>
          </a:bodyPr>
          <a:lstStyle/>
          <a:p>
            <a:pPr algn="l">
              <a:lnSpc>
                <a:spcPts val="9544"/>
              </a:lnSpc>
            </a:pPr>
            <a:r>
              <a:rPr lang="en-US" sz="8088" b="true">
                <a:solidFill>
                  <a:srgbClr val="866255"/>
                </a:solidFill>
                <a:latin typeface="The Seasons Bold"/>
                <a:ea typeface="The Seasons Bold"/>
                <a:cs typeface="The Seasons Bold"/>
                <a:sym typeface="The Seasons Bold"/>
              </a:rPr>
              <a:t>FEATURE IMPORTANCE</a:t>
            </a:r>
          </a:p>
        </p:txBody>
      </p:sp>
      <p:sp>
        <p:nvSpPr>
          <p:cNvPr name="TextBox 5" id="5"/>
          <p:cNvSpPr txBox="true"/>
          <p:nvPr/>
        </p:nvSpPr>
        <p:spPr>
          <a:xfrm rot="0">
            <a:off x="7672000" y="2687054"/>
            <a:ext cx="9587300" cy="7725282"/>
          </a:xfrm>
          <a:prstGeom prst="rect">
            <a:avLst/>
          </a:prstGeom>
        </p:spPr>
        <p:txBody>
          <a:bodyPr anchor="t" rtlCol="false" tIns="0" lIns="0" bIns="0" rIns="0">
            <a:spAutoFit/>
          </a:bodyPr>
          <a:lstStyle/>
          <a:p>
            <a:pPr algn="just">
              <a:lnSpc>
                <a:spcPts val="3368"/>
              </a:lnSpc>
            </a:pPr>
            <a:r>
              <a:rPr lang="en-US" sz="2405" b="true">
                <a:solidFill>
                  <a:srgbClr val="866255"/>
                </a:solidFill>
                <a:latin typeface="Glacial Indifference Bold"/>
                <a:ea typeface="Glacial Indifference Bold"/>
                <a:cs typeface="Glacial Indifference Bold"/>
                <a:sym typeface="Glacial Indifference Bold"/>
              </a:rPr>
              <a:t>Multi-collinearity Check</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VIF quantifies how much a feature is linearly related to other features.</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A VIF &gt; 5 or 10 typically indicates high multicollinearity — and such features should be reviewed/dropped.</a:t>
            </a:r>
          </a:p>
          <a:p>
            <a:pPr algn="just" marL="477868" indent="-238934" lvl="1">
              <a:lnSpc>
                <a:spcPts val="3098"/>
              </a:lnSpc>
              <a:buFont typeface="Arial"/>
              <a:buChar char="•"/>
            </a:pPr>
            <a:r>
              <a:rPr lang="en-US" b="true" sz="2213">
                <a:solidFill>
                  <a:srgbClr val="866255"/>
                </a:solidFill>
                <a:latin typeface="Glacial Indifference Bold"/>
                <a:ea typeface="Glacial Indifference Bold"/>
                <a:cs typeface="Glacial Indifference Bold"/>
                <a:sym typeface="Glacial Indifference Bold"/>
              </a:rPr>
              <a:t>Got a VIF value of of less than 5 for all the 6 features.</a:t>
            </a:r>
          </a:p>
          <a:p>
            <a:pPr algn="just">
              <a:lnSpc>
                <a:spcPts val="3098"/>
              </a:lnSpc>
            </a:pPr>
          </a:p>
          <a:p>
            <a:pPr algn="just">
              <a:lnSpc>
                <a:spcPts val="3098"/>
              </a:lnSpc>
            </a:pPr>
            <a:r>
              <a:rPr lang="en-US" sz="2213" b="true">
                <a:solidFill>
                  <a:srgbClr val="866255"/>
                </a:solidFill>
                <a:latin typeface="Glacial Indifference Bold"/>
                <a:ea typeface="Glacial Indifference Bold"/>
                <a:cs typeface="Glacial Indifference Bold"/>
                <a:sym typeface="Glacial Indifference Bold"/>
              </a:rPr>
              <a:t>SMOTE Technique (Oversampling)</a:t>
            </a:r>
          </a:p>
          <a:p>
            <a:pPr algn="just">
              <a:lnSpc>
                <a:spcPts val="3098"/>
              </a:lnSpc>
            </a:pPr>
            <a:r>
              <a:rPr lang="en-US" sz="2213">
                <a:solidFill>
                  <a:srgbClr val="866255"/>
                </a:solidFill>
                <a:latin typeface="Glacial Indifference"/>
                <a:ea typeface="Glacial Indifference"/>
                <a:cs typeface="Glacial Indifference"/>
                <a:sym typeface="Glacial Indifference"/>
              </a:rPr>
              <a:t>SMOTE is a powerful data preprocessing technique used to handle class imbalance in classification problems, particularly when the minority class.</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Many more examples of one class (NO = 0)</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Very few examples of the target class (YES = 1)</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Creates balanced datasets without simply duplicating existing data.</a:t>
            </a:r>
          </a:p>
          <a:p>
            <a:pPr algn="just">
              <a:lnSpc>
                <a:spcPts val="3098"/>
              </a:lnSpc>
            </a:pPr>
          </a:p>
          <a:p>
            <a:pPr algn="just">
              <a:lnSpc>
                <a:spcPts val="3098"/>
              </a:lnSpc>
            </a:pPr>
            <a:r>
              <a:rPr lang="en-US" sz="2213" b="true">
                <a:solidFill>
                  <a:srgbClr val="866255"/>
                </a:solidFill>
                <a:latin typeface="Glacial Indifference Bold"/>
                <a:ea typeface="Glacial Indifference Bold"/>
                <a:cs typeface="Glacial Indifference Bold"/>
                <a:sym typeface="Glacial Indifference Bold"/>
              </a:rPr>
              <a:t>Class Weight balance</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Predicting all as 0 gives 90% accuracy — but it completely misses churners.</a:t>
            </a:r>
          </a:p>
          <a:p>
            <a:pPr algn="just" marL="477868" indent="-238934" lvl="1">
              <a:lnSpc>
                <a:spcPts val="3098"/>
              </a:lnSpc>
              <a:buFont typeface="Arial"/>
              <a:buChar char="•"/>
            </a:pPr>
            <a:r>
              <a:rPr lang="en-US" sz="2213">
                <a:solidFill>
                  <a:srgbClr val="866255"/>
                </a:solidFill>
                <a:latin typeface="Glacial Indifference"/>
                <a:ea typeface="Glacial Indifference"/>
                <a:cs typeface="Glacial Indifference"/>
                <a:sym typeface="Glacial Indifference"/>
              </a:rPr>
              <a:t>Improved model accuracy in LR</a:t>
            </a:r>
          </a:p>
          <a:p>
            <a:pPr algn="just">
              <a:lnSpc>
                <a:spcPts val="3098"/>
              </a:lnSpc>
            </a:pPr>
          </a:p>
          <a:p>
            <a:pPr algn="just">
              <a:lnSpc>
                <a:spcPts val="3098"/>
              </a:lnSpc>
            </a:pPr>
          </a:p>
          <a:p>
            <a:pPr algn="just">
              <a:lnSpc>
                <a:spcPts val="3098"/>
              </a:lnSpc>
            </a:pPr>
          </a:p>
          <a:p>
            <a:pPr algn="just">
              <a:lnSpc>
                <a:spcPts val="3098"/>
              </a:lnSpc>
            </a:pPr>
          </a:p>
        </p:txBody>
      </p:sp>
      <p:sp>
        <p:nvSpPr>
          <p:cNvPr name="Freeform 6" id="6"/>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TextBox 2" id="2"/>
          <p:cNvSpPr txBox="true"/>
          <p:nvPr/>
        </p:nvSpPr>
        <p:spPr>
          <a:xfrm rot="0">
            <a:off x="0" y="342849"/>
            <a:ext cx="7740630" cy="968853"/>
          </a:xfrm>
          <a:prstGeom prst="rect">
            <a:avLst/>
          </a:prstGeom>
        </p:spPr>
        <p:txBody>
          <a:bodyPr anchor="t" rtlCol="false" tIns="0" lIns="0" bIns="0" rIns="0">
            <a:spAutoFit/>
          </a:bodyPr>
          <a:lstStyle/>
          <a:p>
            <a:pPr algn="ctr">
              <a:lnSpc>
                <a:spcPts val="7596"/>
              </a:lnSpc>
            </a:pPr>
            <a:r>
              <a:rPr lang="en-US" b="true" sz="6438">
                <a:solidFill>
                  <a:srgbClr val="866255"/>
                </a:solidFill>
                <a:latin typeface="Canva Sans Bold"/>
                <a:ea typeface="Canva Sans Bold"/>
                <a:cs typeface="Canva Sans Bold"/>
                <a:sym typeface="Canva Sans Bold"/>
              </a:rPr>
              <a:t>EDA-HEATMAP</a:t>
            </a:r>
          </a:p>
        </p:txBody>
      </p:sp>
      <p:sp>
        <p:nvSpPr>
          <p:cNvPr name="Freeform 3" id="3"/>
          <p:cNvSpPr/>
          <p:nvPr/>
        </p:nvSpPr>
        <p:spPr>
          <a:xfrm flipH="false" flipV="false" rot="0">
            <a:off x="0" y="1663627"/>
            <a:ext cx="9998652" cy="8623373"/>
          </a:xfrm>
          <a:custGeom>
            <a:avLst/>
            <a:gdLst/>
            <a:ahLst/>
            <a:cxnLst/>
            <a:rect r="r" b="b" t="t" l="l"/>
            <a:pathLst>
              <a:path h="8623373" w="9998652">
                <a:moveTo>
                  <a:pt x="0" y="0"/>
                </a:moveTo>
                <a:lnTo>
                  <a:pt x="9998652" y="0"/>
                </a:lnTo>
                <a:lnTo>
                  <a:pt x="9998652" y="8623373"/>
                </a:lnTo>
                <a:lnTo>
                  <a:pt x="0" y="8623373"/>
                </a:lnTo>
                <a:lnTo>
                  <a:pt x="0" y="0"/>
                </a:lnTo>
                <a:close/>
              </a:path>
            </a:pathLst>
          </a:custGeom>
          <a:blipFill>
            <a:blip r:embed="rId2"/>
            <a:stretch>
              <a:fillRect l="0" t="0" r="0" b="0"/>
            </a:stretch>
          </a:blipFill>
        </p:spPr>
      </p:sp>
      <p:sp>
        <p:nvSpPr>
          <p:cNvPr name="TextBox 4" id="4"/>
          <p:cNvSpPr txBox="true"/>
          <p:nvPr/>
        </p:nvSpPr>
        <p:spPr>
          <a:xfrm rot="0">
            <a:off x="10329426" y="2920557"/>
            <a:ext cx="7661471" cy="4353560"/>
          </a:xfrm>
          <a:prstGeom prst="rect">
            <a:avLst/>
          </a:prstGeom>
        </p:spPr>
        <p:txBody>
          <a:bodyPr anchor="t" rtlCol="false" tIns="0" lIns="0" bIns="0" rIns="0">
            <a:spAutoFit/>
          </a:bodyPr>
          <a:lstStyle/>
          <a:p>
            <a:pPr algn="l" marL="431801" indent="-215900" lvl="1">
              <a:lnSpc>
                <a:spcPts val="3520"/>
              </a:lnSpc>
              <a:buFont typeface="Arial"/>
              <a:buChar char="•"/>
            </a:pPr>
            <a:r>
              <a:rPr lang="en-US" b="true" sz="2000">
                <a:solidFill>
                  <a:srgbClr val="866255"/>
                </a:solidFill>
                <a:latin typeface="Canva Sans Bold"/>
                <a:ea typeface="Canva Sans Bold"/>
                <a:cs typeface="Canva Sans Bold"/>
                <a:sym typeface="Canva Sans Bold"/>
              </a:rPr>
              <a:t>Heatmap - based on the correlation between the numerical features, dropped vintage and driving license. There is no relationship between driving license and response, negative correlation between vintage and all the other features.</a:t>
            </a:r>
          </a:p>
          <a:p>
            <a:pPr algn="l" marL="431801" indent="-215900" lvl="1">
              <a:lnSpc>
                <a:spcPts val="3520"/>
              </a:lnSpc>
              <a:buFont typeface="Arial"/>
              <a:buChar char="•"/>
            </a:pPr>
            <a:r>
              <a:rPr lang="en-US" b="true" sz="2000">
                <a:solidFill>
                  <a:srgbClr val="866255"/>
                </a:solidFill>
                <a:latin typeface="Canva Sans Bold"/>
                <a:ea typeface="Canva Sans Bold"/>
                <a:cs typeface="Canva Sans Bold"/>
                <a:sym typeface="Canva Sans Bold"/>
              </a:rPr>
              <a:t>Heatmap - found multi-collinearity and resolved it using variance inflation factor(VIF). </a:t>
            </a:r>
          </a:p>
          <a:p>
            <a:pPr algn="l" marL="431801" indent="-215900" lvl="1">
              <a:lnSpc>
                <a:spcPts val="3520"/>
              </a:lnSpc>
              <a:buFont typeface="Arial"/>
              <a:buChar char="•"/>
            </a:pPr>
            <a:r>
              <a:rPr lang="en-US" b="true" sz="2000">
                <a:solidFill>
                  <a:srgbClr val="866255"/>
                </a:solidFill>
                <a:latin typeface="Canva Sans Bold"/>
                <a:ea typeface="Canva Sans Bold"/>
                <a:cs typeface="Canva Sans Bold"/>
                <a:sym typeface="Canva Sans Bold"/>
              </a:rPr>
              <a:t>Heatmap - Annual Premium does not correlate with any of the features, but still it is best to retain it for model training</a:t>
            </a:r>
          </a:p>
        </p:txBody>
      </p:sp>
      <p:sp>
        <p:nvSpPr>
          <p:cNvPr name="Freeform 5" id="5"/>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2278965" y="2315094"/>
          <a:ext cx="12039600" cy="3352800"/>
        </p:xfrm>
        <a:graphic>
          <a:graphicData uri="http://schemas.openxmlformats.org/presentationml/2006/ole">
            <p:oleObj imgW="14439900" imgH="5753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3" id="3"/>
          <p:cNvSpPr txBox="true"/>
          <p:nvPr/>
        </p:nvSpPr>
        <p:spPr>
          <a:xfrm rot="0">
            <a:off x="2213571" y="329771"/>
            <a:ext cx="13383155" cy="1321659"/>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HEATMAP INTERPRETATION</a:t>
            </a:r>
          </a:p>
        </p:txBody>
      </p:sp>
      <p:sp>
        <p:nvSpPr>
          <p:cNvPr name="Freeform 4" id="4"/>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1907245" cy="9932066"/>
            <a:chOff x="0" y="0"/>
            <a:chExt cx="2542994" cy="13242755"/>
          </a:xfrm>
        </p:grpSpPr>
        <p:pic>
          <p:nvPicPr>
            <p:cNvPr name="Picture 3" id="3"/>
            <p:cNvPicPr>
              <a:picLocks noChangeAspect="true"/>
            </p:cNvPicPr>
            <p:nvPr/>
          </p:nvPicPr>
          <p:blipFill>
            <a:blip r:embed="rId2"/>
            <a:srcRect l="35455" t="0" r="41975" b="21698"/>
            <a:stretch>
              <a:fillRect/>
            </a:stretch>
          </p:blipFill>
          <p:spPr>
            <a:xfrm flipH="false" flipV="false">
              <a:off x="0" y="0"/>
              <a:ext cx="2542994" cy="13242755"/>
            </a:xfrm>
            <a:prstGeom prst="rect">
              <a:avLst/>
            </a:prstGeom>
          </p:spPr>
        </p:pic>
      </p:grpSp>
      <p:sp>
        <p:nvSpPr>
          <p:cNvPr name="Freeform 4" id="4"/>
          <p:cNvSpPr/>
          <p:nvPr/>
        </p:nvSpPr>
        <p:spPr>
          <a:xfrm flipH="false" flipV="false" rot="0">
            <a:off x="2400239" y="5382689"/>
            <a:ext cx="5774931" cy="4735443"/>
          </a:xfrm>
          <a:custGeom>
            <a:avLst/>
            <a:gdLst/>
            <a:ahLst/>
            <a:cxnLst/>
            <a:rect r="r" b="b" t="t" l="l"/>
            <a:pathLst>
              <a:path h="4735443" w="5774931">
                <a:moveTo>
                  <a:pt x="0" y="0"/>
                </a:moveTo>
                <a:lnTo>
                  <a:pt x="5774931" y="0"/>
                </a:lnTo>
                <a:lnTo>
                  <a:pt x="5774931" y="4735443"/>
                </a:lnTo>
                <a:lnTo>
                  <a:pt x="0" y="47354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593615" y="1028700"/>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527560" y="5382689"/>
            <a:ext cx="5774931" cy="4735443"/>
          </a:xfrm>
          <a:custGeom>
            <a:avLst/>
            <a:gdLst/>
            <a:ahLst/>
            <a:cxnLst/>
            <a:rect r="r" b="b" t="t" l="l"/>
            <a:pathLst>
              <a:path h="4735443" w="5774931">
                <a:moveTo>
                  <a:pt x="0" y="0"/>
                </a:moveTo>
                <a:lnTo>
                  <a:pt x="5774931" y="0"/>
                </a:lnTo>
                <a:lnTo>
                  <a:pt x="5774931" y="4735443"/>
                </a:lnTo>
                <a:lnTo>
                  <a:pt x="0" y="47354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21832" y="104593"/>
            <a:ext cx="4221062" cy="1110832"/>
          </a:xfrm>
          <a:prstGeom prst="rect">
            <a:avLst/>
          </a:prstGeom>
        </p:spPr>
        <p:txBody>
          <a:bodyPr anchor="t" rtlCol="false" tIns="0" lIns="0" bIns="0" rIns="0">
            <a:spAutoFit/>
          </a:bodyPr>
          <a:lstStyle/>
          <a:p>
            <a:pPr algn="ctr">
              <a:lnSpc>
                <a:spcPts val="7950"/>
              </a:lnSpc>
            </a:pPr>
            <a:r>
              <a:rPr lang="en-US" b="true" sz="6738">
                <a:solidFill>
                  <a:srgbClr val="FFFFFF"/>
                </a:solidFill>
                <a:latin typeface="The Seasons Bold"/>
                <a:ea typeface="The Seasons Bold"/>
                <a:cs typeface="The Seasons Bold"/>
                <a:sym typeface="The Seasons Bold"/>
              </a:rPr>
              <a:t>EDA</a:t>
            </a:r>
          </a:p>
        </p:txBody>
      </p:sp>
      <p:sp>
        <p:nvSpPr>
          <p:cNvPr name="Freeform 8" id="8"/>
          <p:cNvSpPr/>
          <p:nvPr/>
        </p:nvSpPr>
        <p:spPr>
          <a:xfrm flipH="false" flipV="false" rot="0">
            <a:off x="1033113" y="1077261"/>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811350" y="1077261"/>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36420" y="1754370"/>
            <a:ext cx="3861302" cy="2538806"/>
          </a:xfrm>
          <a:custGeom>
            <a:avLst/>
            <a:gdLst/>
            <a:ahLst/>
            <a:cxnLst/>
            <a:rect r="r" b="b" t="t" l="l"/>
            <a:pathLst>
              <a:path h="2538806" w="3861302">
                <a:moveTo>
                  <a:pt x="0" y="0"/>
                </a:moveTo>
                <a:lnTo>
                  <a:pt x="3861302" y="0"/>
                </a:lnTo>
                <a:lnTo>
                  <a:pt x="3861302" y="2538806"/>
                </a:lnTo>
                <a:lnTo>
                  <a:pt x="0" y="2538806"/>
                </a:lnTo>
                <a:lnTo>
                  <a:pt x="0" y="0"/>
                </a:lnTo>
                <a:close/>
              </a:path>
            </a:pathLst>
          </a:custGeom>
          <a:blipFill>
            <a:blip r:embed="rId5"/>
            <a:stretch>
              <a:fillRect l="0" t="0" r="0" b="0"/>
            </a:stretch>
          </a:blipFill>
        </p:spPr>
      </p:sp>
      <p:sp>
        <p:nvSpPr>
          <p:cNvPr name="Freeform 11" id="11"/>
          <p:cNvSpPr/>
          <p:nvPr/>
        </p:nvSpPr>
        <p:spPr>
          <a:xfrm flipH="false" flipV="false" rot="0">
            <a:off x="6080420" y="1644489"/>
            <a:ext cx="3729775" cy="2774021"/>
          </a:xfrm>
          <a:custGeom>
            <a:avLst/>
            <a:gdLst/>
            <a:ahLst/>
            <a:cxnLst/>
            <a:rect r="r" b="b" t="t" l="l"/>
            <a:pathLst>
              <a:path h="2774021" w="3729775">
                <a:moveTo>
                  <a:pt x="0" y="0"/>
                </a:moveTo>
                <a:lnTo>
                  <a:pt x="3729775" y="0"/>
                </a:lnTo>
                <a:lnTo>
                  <a:pt x="3729775" y="2774021"/>
                </a:lnTo>
                <a:lnTo>
                  <a:pt x="0" y="2774021"/>
                </a:lnTo>
                <a:lnTo>
                  <a:pt x="0" y="0"/>
                </a:lnTo>
                <a:close/>
              </a:path>
            </a:pathLst>
          </a:custGeom>
          <a:blipFill>
            <a:blip r:embed="rId6"/>
            <a:stretch>
              <a:fillRect l="0" t="0" r="0" b="0"/>
            </a:stretch>
          </a:blipFill>
        </p:spPr>
      </p:sp>
      <p:sp>
        <p:nvSpPr>
          <p:cNvPr name="Freeform 12" id="12"/>
          <p:cNvSpPr/>
          <p:nvPr/>
        </p:nvSpPr>
        <p:spPr>
          <a:xfrm flipH="false" flipV="false" rot="0">
            <a:off x="10720757" y="1629036"/>
            <a:ext cx="4013631" cy="2789473"/>
          </a:xfrm>
          <a:custGeom>
            <a:avLst/>
            <a:gdLst/>
            <a:ahLst/>
            <a:cxnLst/>
            <a:rect r="r" b="b" t="t" l="l"/>
            <a:pathLst>
              <a:path h="2789473" w="4013631">
                <a:moveTo>
                  <a:pt x="0" y="0"/>
                </a:moveTo>
                <a:lnTo>
                  <a:pt x="4013631" y="0"/>
                </a:lnTo>
                <a:lnTo>
                  <a:pt x="4013631" y="2789474"/>
                </a:lnTo>
                <a:lnTo>
                  <a:pt x="0" y="2789474"/>
                </a:lnTo>
                <a:lnTo>
                  <a:pt x="0" y="0"/>
                </a:lnTo>
                <a:close/>
              </a:path>
            </a:pathLst>
          </a:custGeom>
          <a:blipFill>
            <a:blip r:embed="rId7"/>
            <a:stretch>
              <a:fillRect l="0" t="0" r="0" b="0"/>
            </a:stretch>
          </a:blipFill>
        </p:spPr>
      </p:sp>
      <p:sp>
        <p:nvSpPr>
          <p:cNvPr name="Freeform 13" id="13"/>
          <p:cNvSpPr/>
          <p:nvPr/>
        </p:nvSpPr>
        <p:spPr>
          <a:xfrm flipH="false" flipV="false" rot="0">
            <a:off x="2822133" y="6283118"/>
            <a:ext cx="4931144" cy="3112785"/>
          </a:xfrm>
          <a:custGeom>
            <a:avLst/>
            <a:gdLst/>
            <a:ahLst/>
            <a:cxnLst/>
            <a:rect r="r" b="b" t="t" l="l"/>
            <a:pathLst>
              <a:path h="3112785" w="4931144">
                <a:moveTo>
                  <a:pt x="0" y="0"/>
                </a:moveTo>
                <a:lnTo>
                  <a:pt x="4931144" y="0"/>
                </a:lnTo>
                <a:lnTo>
                  <a:pt x="4931144" y="3112785"/>
                </a:lnTo>
                <a:lnTo>
                  <a:pt x="0" y="3112785"/>
                </a:lnTo>
                <a:lnTo>
                  <a:pt x="0" y="0"/>
                </a:lnTo>
                <a:close/>
              </a:path>
            </a:pathLst>
          </a:custGeom>
          <a:blipFill>
            <a:blip r:embed="rId8"/>
            <a:stretch>
              <a:fillRect l="0" t="0" r="0" b="0"/>
            </a:stretch>
          </a:blipFill>
        </p:spPr>
      </p:sp>
      <p:sp>
        <p:nvSpPr>
          <p:cNvPr name="Freeform 14" id="14"/>
          <p:cNvSpPr/>
          <p:nvPr/>
        </p:nvSpPr>
        <p:spPr>
          <a:xfrm flipH="false" flipV="false" rot="0">
            <a:off x="9556260" y="6581654"/>
            <a:ext cx="5717530" cy="2515713"/>
          </a:xfrm>
          <a:custGeom>
            <a:avLst/>
            <a:gdLst/>
            <a:ahLst/>
            <a:cxnLst/>
            <a:rect r="r" b="b" t="t" l="l"/>
            <a:pathLst>
              <a:path h="2515713" w="5717530">
                <a:moveTo>
                  <a:pt x="0" y="0"/>
                </a:moveTo>
                <a:lnTo>
                  <a:pt x="5717530" y="0"/>
                </a:lnTo>
                <a:lnTo>
                  <a:pt x="5717530" y="2515713"/>
                </a:lnTo>
                <a:lnTo>
                  <a:pt x="0" y="2515713"/>
                </a:lnTo>
                <a:lnTo>
                  <a:pt x="0" y="0"/>
                </a:lnTo>
                <a:close/>
              </a:path>
            </a:pathLst>
          </a:custGeom>
          <a:blipFill>
            <a:blip r:embed="rId9"/>
            <a:stretch>
              <a:fillRect l="0" t="0" r="0" b="0"/>
            </a:stretch>
          </a:blipFill>
        </p:spPr>
      </p:sp>
      <p:sp>
        <p:nvSpPr>
          <p:cNvPr name="TextBox 15" id="15"/>
          <p:cNvSpPr txBox="true"/>
          <p:nvPr/>
        </p:nvSpPr>
        <p:spPr>
          <a:xfrm rot="0">
            <a:off x="11667467" y="1167800"/>
            <a:ext cx="2536984"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Customer Response </a:t>
            </a:r>
          </a:p>
        </p:txBody>
      </p:sp>
      <p:sp>
        <p:nvSpPr>
          <p:cNvPr name="TextBox 16" id="16"/>
          <p:cNvSpPr txBox="true"/>
          <p:nvPr/>
        </p:nvSpPr>
        <p:spPr>
          <a:xfrm rot="0">
            <a:off x="6514326" y="1167800"/>
            <a:ext cx="3013234"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Vehicle age vs Response</a:t>
            </a:r>
          </a:p>
        </p:txBody>
      </p:sp>
      <p:sp>
        <p:nvSpPr>
          <p:cNvPr name="TextBox 17" id="17"/>
          <p:cNvSpPr txBox="true"/>
          <p:nvPr/>
        </p:nvSpPr>
        <p:spPr>
          <a:xfrm rot="0">
            <a:off x="1977359" y="1167800"/>
            <a:ext cx="2513171"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Gender vs Response</a:t>
            </a:r>
          </a:p>
        </p:txBody>
      </p:sp>
      <p:sp>
        <p:nvSpPr>
          <p:cNvPr name="TextBox 18" id="18"/>
          <p:cNvSpPr txBox="true"/>
          <p:nvPr/>
        </p:nvSpPr>
        <p:spPr>
          <a:xfrm rot="0">
            <a:off x="3164035" y="5578670"/>
            <a:ext cx="427398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Annual premium vs Policy channel</a:t>
            </a:r>
          </a:p>
        </p:txBody>
      </p:sp>
      <p:sp>
        <p:nvSpPr>
          <p:cNvPr name="TextBox 19" id="19"/>
          <p:cNvSpPr txBox="true"/>
          <p:nvPr/>
        </p:nvSpPr>
        <p:spPr>
          <a:xfrm rot="0">
            <a:off x="10908408" y="5578670"/>
            <a:ext cx="3013234"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Vehicle age vs Response</a:t>
            </a:r>
          </a:p>
        </p:txBody>
      </p:sp>
      <p:sp>
        <p:nvSpPr>
          <p:cNvPr name="Freeform 20" id="20"/>
          <p:cNvSpPr/>
          <p:nvPr/>
        </p:nvSpPr>
        <p:spPr>
          <a:xfrm flipH="false" flipV="false" rot="0">
            <a:off x="15596725" y="0"/>
            <a:ext cx="2691275" cy="681870"/>
          </a:xfrm>
          <a:custGeom>
            <a:avLst/>
            <a:gdLst/>
            <a:ahLst/>
            <a:cxnLst/>
            <a:rect r="r" b="b" t="t" l="l"/>
            <a:pathLst>
              <a:path h="681870" w="2691275">
                <a:moveTo>
                  <a:pt x="0" y="0"/>
                </a:moveTo>
                <a:lnTo>
                  <a:pt x="2691275" y="0"/>
                </a:lnTo>
                <a:lnTo>
                  <a:pt x="2691275" y="681870"/>
                </a:lnTo>
                <a:lnTo>
                  <a:pt x="0" y="681870"/>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DAGq69phA9Q</dc:identifier>
  <dcterms:modified xsi:type="dcterms:W3CDTF">2011-08-01T06:04:30Z</dcterms:modified>
  <cp:revision>1</cp:revision>
  <dc:title>Capstone Project</dc:title>
</cp:coreProperties>
</file>